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C0476F-379E-4AC3-8DF0-39FAD69C2B2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346E2F-977B-43B4-8120-EFC31C194DC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Сочинение -портрет</a:t>
            </a:r>
          </a:p>
          <a:p>
            <a:r>
              <a:rPr lang="ru-RU" sz="3690" b="1" i="1" dirty="0" smtClean="0">
                <a:solidFill>
                  <a:srgbClr val="7030A0"/>
                </a:solidFill>
              </a:rPr>
              <a:t>"Вы с ним знакомы"</a:t>
            </a:r>
          </a:p>
          <a:p>
            <a:endParaRPr lang="ru-RU" sz="286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Подготовка к сочинению по личным </a:t>
            </a:r>
            <a:r>
              <a:rPr lang="ru-RU" b="1" dirty="0" smtClean="0">
                <a:solidFill>
                  <a:srgbClr val="002060"/>
                </a:solidFill>
              </a:rPr>
              <a:t>впечатлениям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Перечислите, какие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используют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авторы этих текстов.</a:t>
            </a:r>
            <a:endParaRPr lang="ru-RU" sz="2000" b="1" i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изобразительно-выразительные средства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Эпитеты: блестящими, милое…</a:t>
            </a:r>
            <a:endParaRPr lang="ru-RU" sz="20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Сравнения: черные, как бархатный уголь, глаза…</a:t>
            </a:r>
            <a:endParaRPr lang="ru-RU" sz="20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Лексический повтор: большими мягкими глазами и мягкими курчавыми волосами…</a:t>
            </a:r>
            <a:endParaRPr lang="ru-RU" sz="20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Оксюморон (сочетание несочетаемого): грациозная некрасивость.</a:t>
            </a:r>
            <a:endParaRPr lang="ru-RU" sz="20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изобразительно-выразительные средства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1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1688" y="1556792"/>
            <a:ext cx="8229600" cy="4572000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/>
          </a:p>
          <a:p>
            <a:pPr fontAlgn="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</a:rPr>
              <a:t>Составление  «портретного» словаря. Заполнение таблицы примерами из текстов, добавление своих примеров.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99221"/>
              </p:ext>
            </p:extLst>
          </p:nvPr>
        </p:nvGraphicFramePr>
        <p:xfrm>
          <a:off x="457200" y="1447800"/>
          <a:ext cx="7499176" cy="2137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2420768"/>
              </a:tblGrid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Примеры </a:t>
                      </a:r>
                      <a:endParaRPr lang="ru-RU" sz="24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effectLst/>
                        </a:rPr>
                        <a:t>из 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художественных текстов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Другие примеры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3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solidFill>
                            <a:srgbClr val="7030A0"/>
                          </a:solidFill>
                          <a:effectLst/>
                        </a:rPr>
                        <a:t>Глаза, взгляд</a:t>
                      </a:r>
                      <a:endParaRPr lang="ru-RU" sz="2400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35923"/>
              </p:ext>
            </p:extLst>
          </p:nvPr>
        </p:nvGraphicFramePr>
        <p:xfrm>
          <a:off x="467544" y="3573016"/>
          <a:ext cx="7488832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3576"/>
                <a:gridCol w="2443088"/>
              </a:tblGrid>
              <a:tr h="1532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  <a:effectLst/>
                        </a:rPr>
                        <a:t>Лицо, брови, нос</a:t>
                      </a:r>
                      <a:endParaRPr lang="ru-RU" sz="2400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9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5435830"/>
            <a:ext cx="76328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Волосы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40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2800" b="1" i="1" dirty="0" smtClean="0">
                <a:solidFill>
                  <a:srgbClr val="002060"/>
                </a:solidFill>
              </a:rPr>
              <a:t>Составление  </a:t>
            </a:r>
            <a:r>
              <a:rPr lang="ru-RU" sz="2800" b="1" i="1" dirty="0">
                <a:solidFill>
                  <a:srgbClr val="002060"/>
                </a:solidFill>
              </a:rPr>
              <a:t>«портретного» словаря. Заполнение таблицы примерами из текстов, добавление своих примеров.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942392"/>
              </p:ext>
            </p:extLst>
          </p:nvPr>
        </p:nvGraphicFramePr>
        <p:xfrm>
          <a:off x="683568" y="1484784"/>
          <a:ext cx="7620000" cy="5221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2541592"/>
              </a:tblGrid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Примеры из художественных текстов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Другие примеры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Глаза, взгляд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блестящими вороньими глазами; черные, как бархатный уголь, глаза; умными и зоркими зелеными глазами; обжигающих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глаз;с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 большими мягкими глазами; черными, светлыми глазами; взор ее внезапно становился глубок и нежен; с узенькими глазами; блеск, подобный блеску гладкой стали, ослепительный, но холодный; взгляд его — непродолжительный, но проницательный и тяжелый.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ясный, умный взор; небольшие, темные глаза; бегающие, карие; длинные ресницы; любящий взгляд; прямой добрый взгляд; светлые, добрые, широко расставленные, прищуренные, голубые глаза; испуганные; бутылочного цвета с рыжеватым отливом; пушистые рыжие ресницы.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1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203317"/>
              </p:ext>
            </p:extLst>
          </p:nvPr>
        </p:nvGraphicFramePr>
        <p:xfrm>
          <a:off x="755576" y="692696"/>
          <a:ext cx="76200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2541592"/>
              </a:tblGrid>
              <a:tr h="5328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Лицо, брови, нос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 длинным бритым лицом; с чарующей улыбкой; смугло-янтарное лицо; милое, ласковое; ее смугловатого, круглого лица; нежным, но холодным и гордым лицом; лицо это, однако, пленяло какой-то неуловимой и непонятной прелестью; в его улыбке было что-то детское; мягко блестящие, как черный соболий мех, брови; пленительный бархатисто-пунцовыми губами рот; с небольшим тонким носом, почти детскими щечками; с надменным выражением в маленьком, чувственном рте, особенно в слегка выдвинутой вперед полной нижней губе; бледный, благородный лоб.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смуглое, круглое; загорелое; белое, как снег; загорелое, с  золотистым загаром; продолговатое; улыбающееся; краснощекое; конопатое; усеянное веснушками.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400" b="1" spc="0" dirty="0">
                <a:ln>
                  <a:noFill/>
                </a:ln>
                <a:solidFill>
                  <a:srgbClr val="7030A0"/>
                </a:solidFill>
                <a:effectLst/>
                <a:ea typeface="+mn-ea"/>
                <a:cs typeface="+mn-cs"/>
              </a:rPr>
              <a:t>Лицо, брови, нос</a:t>
            </a:r>
            <a:endParaRPr lang="ru-RU" sz="2400" b="1" spc="0" dirty="0">
              <a:ln>
                <a:noFill/>
              </a:ln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19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18311"/>
              </p:ext>
            </p:extLst>
          </p:nvPr>
        </p:nvGraphicFramePr>
        <p:xfrm>
          <a:off x="755576" y="1484784"/>
          <a:ext cx="7632848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2554440"/>
              </a:tblGrid>
              <a:tr h="5112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Волосы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грубо-черноволосый; великолепные и несколько зловещие в своей густой черноте волосы; мягкими курчавыми волосами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; белокурые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волосы, вьющиеся от природы 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черноволосые; темно-русые с проседью, густые; русые; белокурые, пепельного цвета; тщательно причесанные; длинные; растрепаны; гладко причесаны; черноголовый; огненные, ярко-рыжие.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Волосы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2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62000" y="2898648"/>
          <a:ext cx="7620000" cy="2506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254159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Осанка, фигура, рост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невысокий, плотный, немного сутулый; весь он был складный, точеный, острый; грациозно сложена; своей высокой гибкой фигурой; той очаровательной покатостью плеч; в глубокой женственности всех черт;  грациозная некрасивость; стройный, тонкий стан его и широкие плечи доказывали крепкое сложение; худобой его бледных пальцев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важная осанка; худощавый, стройный; длинный; высокий, толстый; небольшого роста, изящно сложенная, как выточенная; приземистый; худенький; долговязый.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800" b="1" spc="0" dirty="0">
                <a:ln>
                  <a:noFill/>
                </a:ln>
                <a:solidFill>
                  <a:srgbClr val="7030A0"/>
                </a:solidFill>
                <a:effectLst/>
                <a:ea typeface="+mn-ea"/>
                <a:cs typeface="+mn-cs"/>
              </a:rPr>
              <a:t>Осанка, фигура, рост</a:t>
            </a:r>
            <a:r>
              <a:rPr lang="ru-RU" sz="1800" b="1" spc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spc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79879"/>
              </p:ext>
            </p:extLst>
          </p:nvPr>
        </p:nvGraphicFramePr>
        <p:xfrm>
          <a:off x="539552" y="692696"/>
          <a:ext cx="8280920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3202512"/>
              </a:tblGrid>
              <a:tr h="561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Осанка, фигура, рост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невысокий, плотный, немного сутулый; весь он был складный, точеный, острый; грациозно сложена; своей высокой гибкой фигурой; той очаровательной покатостью плеч; в глубокой женственности всех черт;  грациозная некрасивость; стройный, тонкий стан его и широкие плечи доказывали крепкое сложение; худобой его бледных пальцев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важная осанка; худощавый, стройный; длинный; высокий, толстый; небольшого роста, изящно сложенная, как выточенная; приземистый; худенький; долговязый.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75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94529"/>
              </p:ext>
            </p:extLst>
          </p:nvPr>
        </p:nvGraphicFramePr>
        <p:xfrm>
          <a:off x="251520" y="764704"/>
          <a:ext cx="8568952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665"/>
                <a:gridCol w="3525743"/>
                <a:gridCol w="3490544"/>
              </a:tblGrid>
              <a:tr h="561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7030A0"/>
                          </a:solidFill>
                          <a:effectLst/>
                        </a:rPr>
                        <a:t>Общее впечатление</a:t>
                      </a:r>
                      <a:endParaRPr lang="ru-RU" sz="3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не было человека более тяжелого, более угрюмого, молчаливого, холодно-жестокого в медлительных словах и поступках; были богаты, здоровы, молоды и настолько хороши собой; ни одно мгновение она не сидела смирно; вставала, убегала в дом и прибегала снова, напевала вполголоса, часто смеялась; живая и легкомысленная, насмешница; он был вообще очень недурен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Приятное (лицо), ослепительная (красота), довольно красивый; ничего не выражающее лицо; недурна собой; выражение лица было просто и кротко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Общее впечатление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0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/>
              </a:rPr>
              <a:t>Роль </a:t>
            </a:r>
            <a:r>
              <a:rPr lang="ru-RU" dirty="0">
                <a:solidFill>
                  <a:srgbClr val="7030A0"/>
                </a:solidFill>
                <a:effectLst/>
              </a:rPr>
              <a:t>изобразительно-выразительных средств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05835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Сформулируйте основные функции изобразительно-выразительных средств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1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-усиливают выразительность, образность языка произведения;</a:t>
            </a:r>
          </a:p>
          <a:p>
            <a:r>
              <a:rPr lang="ru-RU" dirty="0">
                <a:solidFill>
                  <a:srgbClr val="7030A0"/>
                </a:solidFill>
              </a:rPr>
              <a:t>-придают художественную, поэтическую яркость речи;</a:t>
            </a:r>
          </a:p>
          <a:p>
            <a:r>
              <a:rPr lang="ru-RU" dirty="0">
                <a:solidFill>
                  <a:srgbClr val="7030A0"/>
                </a:solidFill>
              </a:rPr>
              <a:t>-обогащают содержание;</a:t>
            </a:r>
          </a:p>
          <a:p>
            <a:r>
              <a:rPr lang="ru-RU" dirty="0">
                <a:solidFill>
                  <a:srgbClr val="7030A0"/>
                </a:solidFill>
              </a:rPr>
              <a:t>-выделяют характерную черту или качество предмета, явления, подчёркивают его индивидуальный признак;</a:t>
            </a:r>
          </a:p>
          <a:p>
            <a:r>
              <a:rPr lang="ru-RU" dirty="0">
                <a:solidFill>
                  <a:srgbClr val="7030A0"/>
                </a:solidFill>
              </a:rPr>
              <a:t>-создают живое представление о предмете;</a:t>
            </a:r>
          </a:p>
          <a:p>
            <a:r>
              <a:rPr lang="ru-RU" dirty="0">
                <a:solidFill>
                  <a:srgbClr val="7030A0"/>
                </a:solidFill>
              </a:rPr>
              <a:t>-оценивают предмет или явление;</a:t>
            </a:r>
          </a:p>
          <a:p>
            <a:r>
              <a:rPr lang="ru-RU" dirty="0">
                <a:solidFill>
                  <a:srgbClr val="7030A0"/>
                </a:solidFill>
              </a:rPr>
              <a:t>-вызывают определённое эмоциональное отношение к ним;</a:t>
            </a:r>
          </a:p>
          <a:p>
            <a:r>
              <a:rPr lang="ru-RU" dirty="0">
                <a:solidFill>
                  <a:srgbClr val="7030A0"/>
                </a:solidFill>
              </a:rPr>
              <a:t>-помогают увидеть авторское отношение.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/>
              </a:rPr>
              <a:t>Роль изобразительно-выразительных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91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rgbClr val="7030A0"/>
                </a:solidFill>
                <a:latin typeface="Arial"/>
              </a:rPr>
              <a:t>Портрет в литературе —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одно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из средств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художественной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характеристики,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состоящее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в том</a:t>
            </a:r>
            <a:r>
              <a:rPr lang="ru-RU" i="1" dirty="0" smtClean="0">
                <a:solidFill>
                  <a:srgbClr val="7030A0"/>
                </a:solidFill>
                <a:latin typeface="Arial"/>
              </a:rPr>
              <a:t>,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что писатель раскрывает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типический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характер своих героев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и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выражает своё идейное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отношение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к ним через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изображение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внешности героев: их фигуры, лица, одежды, движений, жестов и манер</a:t>
            </a:r>
            <a:r>
              <a:rPr lang="ru-RU" i="1" dirty="0" smtClean="0">
                <a:solidFill>
                  <a:srgbClr val="7030A0"/>
                </a:solidFill>
                <a:latin typeface="Arial"/>
              </a:rPr>
              <a:t>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 Валентин 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Серов. </a:t>
            </a:r>
            <a:endParaRPr lang="ru-RU" i="1" dirty="0" smtClean="0">
              <a:solidFill>
                <a:srgbClr val="7030A0"/>
              </a:solidFill>
              <a:latin typeface="Arial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«</a:t>
            </a:r>
            <a:r>
              <a:rPr lang="ru-RU" i="1" dirty="0">
                <a:solidFill>
                  <a:srgbClr val="7030A0"/>
                </a:solidFill>
                <a:latin typeface="Arial"/>
              </a:rPr>
              <a:t>Девочка с персиками» (Портрет Веры Мамонтовой), 1887,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002060"/>
                </a:solidFill>
              </a:rPr>
              <a:t>Портрет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https://upload.wikimedia.org/wikipedia/commons/thumb/6/64/Walentin_Alexandrowitsch_Serow_Girl_with_Peaches.jpg/800px-Walentin_Alexandrowitsch_Serow_Girl_with_Peach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872208" cy="21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 ком я буду писать.</a:t>
            </a:r>
            <a:endParaRPr lang="ru-RU" sz="20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Самое примечательное во внешности этого человека.</a:t>
            </a:r>
            <a:endParaRPr lang="ru-RU" sz="20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Как меняется внешность этого человека.</a:t>
            </a:r>
            <a:endParaRPr lang="ru-RU" sz="20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Общее впечатление, которое производит этот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человек.</a:t>
            </a:r>
            <a:endParaRPr lang="ru-RU" sz="20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Домашнее задание: написать сочинение «Вы с ним знакомы».</a:t>
            </a:r>
            <a:endParaRPr lang="ru-RU" sz="20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План сочинения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КУСТОДИЕВ </a:t>
            </a:r>
            <a:r>
              <a:rPr lang="ru-RU">
                <a:solidFill>
                  <a:srgbClr val="7030A0"/>
                </a:solidFill>
              </a:rPr>
              <a:t>Борис </a:t>
            </a:r>
            <a:r>
              <a:rPr lang="ru-RU" smtClean="0">
                <a:solidFill>
                  <a:srgbClr val="7030A0"/>
                </a:solidFill>
              </a:rPr>
              <a:t>– «На террасе»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96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Описание фотографии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/картины/</a:t>
            </a:r>
            <a:endParaRPr lang="ru-RU" sz="96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64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справился с </a:t>
            </a:r>
            <a:r>
              <a:rPr lang="ru-RU" sz="8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коммуникативной задачей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описал фотографию. Фактические ошибки отсутствуют. 2</a:t>
            </a:r>
            <a:endParaRPr lang="ru-RU" sz="80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справился </a:t>
            </a:r>
            <a:r>
              <a:rPr lang="ru-RU" sz="8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 коммуникативной задачей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описал фотографию, но тема раскрыта не в полном объёме. Фактические ошибки отсутствуют. 1</a:t>
            </a:r>
            <a:endParaRPr lang="ru-RU" sz="80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не справился </a:t>
            </a:r>
            <a:r>
              <a:rPr lang="ru-RU" sz="8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 коммуникативной задачей </a:t>
            </a: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не сумел описать фотографию, или  допустил фактические ошибки, в том числе в выборе типа речи. 0</a:t>
            </a:r>
            <a:endParaRPr lang="ru-RU" sz="80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Смысловая </a:t>
            </a:r>
            <a:r>
              <a:rPr lang="ru-RU" sz="8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цельность </a:t>
            </a:r>
            <a:endParaRPr lang="ru-RU" sz="8000" b="1" i="1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нарушена. 2</a:t>
            </a:r>
            <a:endParaRPr lang="ru-RU" sz="80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Высказывание характеризуется смысловой цельностью, речевой связностью и последовательностью изложения, но присутствуют логические ошибки (не более 2). </a:t>
            </a:r>
            <a:endParaRPr lang="ru-RU" sz="80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4800" dirty="0">
                <a:latin typeface="Calibri"/>
                <a:ea typeface="Times New Roman"/>
                <a:cs typeface="Times New Roman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Критерии оценивания монологического высказывания с </a:t>
            </a:r>
            <a:r>
              <a:rPr lang="ru-RU" sz="33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элементом диалога</a:t>
            </a:r>
            <a:endParaRPr lang="ru-RU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07360"/>
          </a:xfrm>
        </p:spPr>
        <p:txBody>
          <a:bodyPr>
            <a:noAutofit/>
          </a:bodyPr>
          <a:lstStyle/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Высказывание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характеризуется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богатством словаря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разнообразием грамматических конструкций, </a:t>
            </a:r>
            <a:endParaRPr lang="ru-RU" sz="1600" b="1" i="1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но есть нарушения точности выражения мысли, 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или /и высказывание экзаменуемого характеризуется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богатством словаря и точностью словоупотребления, </a:t>
            </a:r>
            <a:endParaRPr lang="ru-RU" sz="1600" b="1" i="1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но прослеживается однообразие грамматических конструкций 1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Высказывание экзаменуемого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отличается бедностью словаря и однообразием грамматических конструкций 0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Взаимодействие с собеседником </a:t>
            </a:r>
            <a:endParaRPr lang="ru-RU" sz="16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Взаимодействие с собеседником достигнуто: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проявил умение участвовать в беседе: слушать и понимать вопросы собеседника, давать точные и полные ответы на вопросы, владел невербальными способами общения (мимика, жесты), был вежлив и корректен. 2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Взаимодействие с собеседником достигнуто: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проявил 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умение участвовать в беседе, но не всегда проявлял умение слушать и понимать вопросы собеседника, давал неточные или /и неполные ответы на вопросы(совершил более 2 коммуникативных ошибок),  не всегда владел 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невербальными способами общения 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(мимика, жесты), 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был вежлив и корректен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 1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Взаимодействие с собеседником не достигнуто,  экзаменуемый не проявил умения участвовать в беседе: не понимал сути вопросов, не давал ответов (совершил более 4 коммуникативных ошибок),  не всегда владел невербальными способами общения (мимика, жесты), или был невежлив и некорректен. 0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F3A447"/>
              </a:buClr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Максимальное количество баллов за всё задание - 10</a:t>
            </a:r>
            <a:endParaRPr lang="ru-RU" sz="16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507288" cy="45719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185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Синквейн</a:t>
            </a:r>
            <a:r>
              <a:rPr lang="ru-RU" dirty="0" smtClean="0">
                <a:solidFill>
                  <a:srgbClr val="002060"/>
                </a:solidFill>
              </a:rPr>
              <a:t> –фр. «пять» - учебное стихотворение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288032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70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Сочинение –портрет.</a:t>
            </a:r>
          </a:p>
          <a:p>
            <a:r>
              <a:rPr lang="ru-RU" sz="4800" dirty="0" smtClean="0">
                <a:solidFill>
                  <a:srgbClr val="C00000"/>
                </a:solidFill>
              </a:rPr>
              <a:t>Яркое, живое!</a:t>
            </a:r>
          </a:p>
          <a:p>
            <a:r>
              <a:rPr lang="ru-RU" sz="4800" dirty="0" smtClean="0">
                <a:solidFill>
                  <a:srgbClr val="C00000"/>
                </a:solidFill>
              </a:rPr>
              <a:t>Вижу, слышу, понимаю!</a:t>
            </a:r>
          </a:p>
          <a:p>
            <a:r>
              <a:rPr lang="ru-RU" sz="4800" dirty="0" smtClean="0">
                <a:solidFill>
                  <a:srgbClr val="C00000"/>
                </a:solidFill>
              </a:rPr>
              <a:t>Трудно пишется портрет…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Ура! Вы </a:t>
            </a:r>
            <a:r>
              <a:rPr lang="ru-RU" sz="4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 ним </a:t>
            </a:r>
            <a:r>
              <a:rPr lang="ru-RU" sz="4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знакомы!</a:t>
            </a:r>
            <a:endParaRPr lang="ru-RU" sz="4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81" y="346286"/>
            <a:ext cx="2987675" cy="1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84784"/>
            <a:ext cx="1791681" cy="23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771"/>
            <a:ext cx="8229600" cy="1052736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</a:t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О КРАСОТЕ 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человеческих</a:t>
            </a:r>
            <a:r>
              <a:rPr lang="ru-RU" sz="3200" b="1" i="1" dirty="0" smtClean="0">
                <a:solidFill>
                  <a:srgbClr val="002060"/>
                </a:solidFill>
              </a:rPr>
              <a:t>  </a:t>
            </a:r>
            <a:r>
              <a:rPr lang="ru-RU" sz="3000" b="1" i="1" dirty="0" smtClean="0">
                <a:solidFill>
                  <a:srgbClr val="002060"/>
                </a:solidFill>
              </a:rPr>
              <a:t>ЛИЦ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89844"/>
            <a:ext cx="511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Есть лица, подобные пышным порталам,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Где всюду великое чудится в малом.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Есть лица - подобия жалких лачуг,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Где варится печень и мокнет сычуг.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Иные холодные, мертвые лица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Закрыты решетками, словно темница.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Другие - как башни, в которых давно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Никто не живет и не смотрит в окно.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Но малую хижинку знал я когда-то,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Была неказиста она, небогата,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Зато из окошка ее на меня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Струилось дыханье весеннего дня.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Поистине мир и велик и чудесен!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Есть лица - подобья ликующих песен.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Из этих, как солнце, сияющих нот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Составлена песня небесных высот.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1955        Н. Заболоцкий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3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Отец </a:t>
            </a:r>
            <a:r>
              <a:rPr lang="ru-RU" b="1" i="1" dirty="0">
                <a:solidFill>
                  <a:srgbClr val="7030A0"/>
                </a:solidFill>
              </a:rPr>
              <a:t>мой похож был на ворона. Мне пришло это в голову, когда я был еще мальчиком: увидал однажды в "Ниве" картинку, какую-то скалу и на ней Наполеона с его белым брюшком и лосинами, в черных коротких сапожках, и вдруг засмеялся от радости, вспомнив картинки в "Полярных путешествиях" Богданова, - так похож показался мне Наполеон на пингвина, - а потом грустно подумал: а папа похож на ворона... Отец занимал в нашем губернском городе очень видный служебный пост, и это еще более испортило его; думаю, что даже в том чиновном обществе, к которому принадлежал он, не было человека более тяжелого, более угрюмого, молчаливого, холодно-жестокого в медлительных словах и поступках. Невысокий, плотный, немного сутулый, грубо-черноволосый,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4400" b="1" i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</a:rPr>
              <a:t>И</a:t>
            </a:r>
            <a:r>
              <a:rPr lang="ru-RU" sz="4400" b="1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</a:rPr>
              <a:t>. Бунин «Ворон»</a:t>
            </a:r>
            <a:r>
              <a:rPr lang="ru-RU" sz="4000" b="1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b="1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i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Текст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4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Autofit/>
          </a:bodyPr>
          <a:lstStyle/>
          <a:p>
            <a:pPr indent="450850" algn="just">
              <a:spcAft>
                <a:spcPts val="0"/>
              </a:spcAft>
            </a:pPr>
            <a:r>
              <a:rPr lang="ru-RU" sz="19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темный, с длинным бритым лицом, большеносый, был он и впрямь совершенный ворон - особенно когда бывал в черном фраке на благотворительных вечерах нашей губернаторши, сутуло и крепко стоял возле какого-нибудь киоска в виде русской избушки, поводил своей большой вороньей головой, косясь блестящими вороньими глазами на танцующих, на подходящих к киоску, да и на ту боярыню, которая с чарующей улыбкой подавала из киоска плоские фужеры желтого дешевого шампанского крупной рукой в бриллиантах, - рослую даму в парче и кокошнике, с носом настолько розово-белым от пудры, что он казался искусственным. Был отец давно вдов, нас, детей, было у него лишь двое, - я да маленькая сестра моя Лиля, - и холодно, пусто блистала своими огромными, зеркально-чистыми комнатами наша просторная казенная квартира во втором этаже одного из казенных домов, выходивших фасадами на бульвар в тополях между собором и главной улицей. К счастью, я больше полугода жил в Москве, учился в </a:t>
            </a:r>
            <a:r>
              <a:rPr lang="ru-RU" sz="19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Катковском</a:t>
            </a:r>
            <a:r>
              <a:rPr lang="ru-RU" sz="19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лицее, приезжал домой лишь на святки и летние каникулы. В том году встретило меня, однако, дома нечто совсем неожиданное</a:t>
            </a:r>
            <a:r>
              <a:rPr lang="ru-RU" sz="19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9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И. Бунин «Ворон»</a:t>
            </a:r>
            <a:r>
              <a:rPr lang="ru-RU" sz="4000" b="1" i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b="1" i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Autofit/>
          </a:bodyPr>
          <a:lstStyle/>
          <a:p>
            <a:pPr indent="450850" algn="just">
              <a:spcAft>
                <a:spcPts val="0"/>
              </a:spcAft>
            </a:pPr>
            <a:r>
              <a:rPr lang="ru-RU" sz="17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Мы </a:t>
            </a:r>
            <a:r>
              <a:rPr lang="ru-RU" sz="17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оба были богаты, здоровы, молоды и настолько хороши собой, что в ресторанах, на концертах нас провожали взглядами. Я, будучи родом из Пензенской губернии, был в ту пору красив почему-то южной, горячей красотой, был даже "неприлично красив", как сказал мне однажды один знаменитый актер, чудовищно толстый человек, великий обжора и умница. "Черт вас знает, кто вы, </a:t>
            </a:r>
            <a:r>
              <a:rPr lang="ru-RU" sz="17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сицилианец</a:t>
            </a:r>
            <a:r>
              <a:rPr lang="ru-RU" sz="17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 какой-то", -- сказал он сонно; и характер был у меня южный, живой, постоянно готовый к счастливой улыбке, к доброй шутке. А у нее красота была какая-то индийская, персидская: смугло-янтарное лицо, великолепные и несколько зловещие в своей густой черноте волосы, мягко блестящие, как черный соболий мех, брови, черные, как бархатный уголь, глаза; пленительный бархатисто-пунцовыми губами рот оттенен был темным пушком; выезжая, она чаще всего надевала гранатовое бархатное платье и такие же туфли с золотыми застежками (а на курсы ходила скромной курсисткой, завтракала за тридцать копеек в вегетарианской столовой на Арбате); и насколько я был склонен к болтливости, к простосердечной веселости, настолько она была чаще всего молчалива: все что-то думала, все как будто во что-то мысленно вникала; лежа на диване с книгой в руках, часто опускала ее и вопросительно глядела перед собой: я это видел, заезжая иногда к ней и днем, потому что каждый месяц она дня три-четыре совсем не выходила и не выезжала из дому, лежала и читала, заставляя и меня сесть в кресло возле дивана и молча читать.</a:t>
            </a:r>
          </a:p>
          <a:p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И. Бунин «Чистый понедельник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</a:t>
            </a: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Текст №2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55232"/>
          </a:xfrm>
        </p:spPr>
        <p:txBody>
          <a:bodyPr>
            <a:normAutofit fontScale="70000" lnSpcReduction="20000"/>
          </a:bodyPr>
          <a:lstStyle/>
          <a:p>
            <a:pPr indent="45085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Я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хорошо видел, что дед следит за мною умными и зоркими зелеными глазами, и боялся его. Помню, мне всегда хотелось спрятаться от этих обжигающих глаз. Мне казалось, что дед злой; он со всеми говорит насмешливо, обидно, подзадоривая и стараясь рассердить всякого.</a:t>
            </a:r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50850" algn="just"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 В час отдыха, во время вечернего чая, когда он, дядья и работники приходили на кухню из мастерской, усталые, с руками, окрашенными сандалом, обожженными купоросом, с повязанными тесемкой волосами, все похожие на темные иконы в углу кухни, - в этот опасный час дед садился напротив меня и, вызывая зависть других внуков, разговаривал со мною чаще, чем с ними. Весь он был складный, точеный, острый. Его атласный, шитый шелками, глухой жилет был стар, вытерт, ситцевая рубаха измята, на коленях штанов красовались большие заплаты, а все-таки он казался одетым и чище, и красивей сыновей, носивших пиджаки, манишки и шелковые косынки на шеях.</a:t>
            </a:r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80340" algn="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                                                                 </a:t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latin typeface="Times New Roman"/>
                <a:ea typeface="Times New Roman"/>
              </a:rPr>
              <a:t>                                                         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М. Горький «Детство»</a:t>
            </a:r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текст№3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16692"/>
            <a:ext cx="8712968" cy="5280660"/>
          </a:xfrm>
        </p:spPr>
        <p:txBody>
          <a:bodyPr>
            <a:no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ru-RU" sz="17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я избегал русских, но Гагин мне понравился тотчас. Есть на свете такие счастливые лица: глядеть на них всякому любо, точно они греют вас или гладят. У Гагина было именно такое лицо, милое, ласковое, с большими мягкими глазами и мягкими курчавыми волосами. Говорил он так, что даже не видя его лица, вы по одному звуку его голоса чувствовали, что он улыбается.</a:t>
            </a:r>
            <a:endParaRPr lang="ru-RU" sz="17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Девушка, которую он назвал своей сестрой, с первого взгляда показалась мне очень миловидной. Было что-то свое, особенное, в складе ее смугловатого, круглого лица, с небольшим тонким носом, почти детскими щечками и черными, светлыми глазами. Она была грациозно сложена, но как будто не вполне еще развита. Она нисколько не походила на своего брата.</a:t>
            </a:r>
            <a:endParaRPr lang="ru-RU" sz="17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Она улыбнулась и немного спустя уже сама заговаривала со мной. Я не видел существа более подвижного. Ни одно мгновение она не сидела смирно; вставала, убегала в дом и прибегала снова, напевала вполголоса, часто смеялась, и престранным образом: казалось, она смеялась не тому, что слышала, а разным мыслям, приходившим ей в голову. Ее большие глаза глядели прямо, светло, смело, но иногда веки ее слегка щурились, и тогда взор ее внезапно становился глубок и нежен.</a:t>
            </a:r>
            <a:endParaRPr lang="ru-RU" sz="1700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1800" b="1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текст№4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2390" y="905810"/>
            <a:ext cx="22883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lvl="0" indent="-274320" algn="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b="1" i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И. Тургенев «Ася»</a:t>
            </a:r>
            <a:endParaRPr lang="ru-RU" b="1" i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07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Сестры </a:t>
            </a:r>
            <a:r>
              <a:rPr lang="ru-RU" sz="1600" b="1" i="1" dirty="0">
                <a:solidFill>
                  <a:srgbClr val="7030A0"/>
                </a:solidFill>
              </a:rPr>
              <a:t>радостно поцеловались. Они с самого раннего детства были привязаны друг к другу теплой и заботливой дружбой. По внешности они до странного не были схожи между собою. Старшая, Вера, пошла в мать, красавицу англичанку, своей высокой гибкой фигурой, нежным, но холодным и гордым лицом, прекрасными, хотя довольно большими руками и той очаровательной покатостью плеч, какую можно видеть на старинных миниатюрах. Младшая — Анна, — наоборот, унаследовала монгольскую кровь отца, татарского князя, дед которого крестился только в начале XIX столетия и древний род которого восходил до самого Тамерлана, или </a:t>
            </a:r>
            <a:r>
              <a:rPr lang="ru-RU" sz="1600" b="1" i="1" dirty="0" err="1">
                <a:solidFill>
                  <a:srgbClr val="7030A0"/>
                </a:solidFill>
              </a:rPr>
              <a:t>Ланг</a:t>
            </a:r>
            <a:r>
              <a:rPr lang="ru-RU" sz="1600" b="1" i="1" dirty="0">
                <a:solidFill>
                  <a:srgbClr val="7030A0"/>
                </a:solidFill>
              </a:rPr>
              <a:t>-Темира, как с гордостью называл ее отец, по-татарски, этого великого кровопийцу. Она была на полголовы ниже сестры, несколько широкая в плечах, живая и легкомысленная, насмешница. Лицо ее сильно монгольского типа с довольно заметными скулами, с узенькими глазами, которые она к тому же по близорукости щурила, с надменным выражением в маленьком, чувственном рте, особенно в слегка выдвинутой вперед полной нижней губе, — лицо это, однако, пленяло какой-то неуловимой и непонятной прелестью, которая заключалась, может быть, в улыбке, может быть, в глубокой женственности всех черт, может быть, в пикантной, задорно-кокетливой мимике. Ее грациозная некрасивость возбуждала и привлекала внимание мужчин гораздо чаще и сильнее, чем аристократическая красота ее сестры.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А. Куприн «Гранатовый браслет»</a:t>
            </a:r>
          </a:p>
          <a:p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Текст №5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92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1515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Подготовка к сочинению по личным впечатлениям</vt:lpstr>
      <vt:lpstr>                       Портрет</vt:lpstr>
      <vt:lpstr>                                                                        О КРАСОТЕ  человеческих  ЛИЦ</vt:lpstr>
      <vt:lpstr>                                                          И. Бунин «Ворон» Текст №1</vt:lpstr>
      <vt:lpstr>И. Бунин «Ворон» </vt:lpstr>
      <vt:lpstr> И. Бунин «Чистый понедельник» Текст №2</vt:lpstr>
      <vt:lpstr>                                                                                                                                         М. Горький «Детство» текст№3</vt:lpstr>
      <vt:lpstr>         текст№4</vt:lpstr>
      <vt:lpstr>Текст №5 </vt:lpstr>
      <vt:lpstr>изобразительно-выразительные средства </vt:lpstr>
      <vt:lpstr>изобразительно-выразительные средства </vt:lpstr>
      <vt:lpstr>Составление  «портретного» словаря. Заполнение таблицы примерами из текстов, добавление своих примеров.</vt:lpstr>
      <vt:lpstr>   Составление  «портретного» словаря. Заполнение таблицы примерами из текстов, добавление своих примеров.</vt:lpstr>
      <vt:lpstr>Лицо, брови, нос</vt:lpstr>
      <vt:lpstr>Волосы </vt:lpstr>
      <vt:lpstr>Осанка, фигура, рост </vt:lpstr>
      <vt:lpstr>Общее впечатление </vt:lpstr>
      <vt:lpstr>Роль изобразительно-выразительных средств</vt:lpstr>
      <vt:lpstr>Роль изобразительно-выразительных средств</vt:lpstr>
      <vt:lpstr>План сочинения</vt:lpstr>
      <vt:lpstr>КУСТОДИЕВ Борис – «На террасе»</vt:lpstr>
      <vt:lpstr>       Критерии оценивания монологического высказывания с элементом диалога</vt:lpstr>
      <vt:lpstr> </vt:lpstr>
      <vt:lpstr>Синквейн –фр. «пять» - учебное стихотворение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сочинению по личным впечатлениям</dc:title>
  <dc:creator>Елена</dc:creator>
  <cp:lastModifiedBy>Елена</cp:lastModifiedBy>
  <cp:revision>43</cp:revision>
  <dcterms:created xsi:type="dcterms:W3CDTF">2016-11-10T16:16:30Z</dcterms:created>
  <dcterms:modified xsi:type="dcterms:W3CDTF">2017-01-30T19:32:12Z</dcterms:modified>
</cp:coreProperties>
</file>