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8" r:id="rId5"/>
    <p:sldId id="260" r:id="rId6"/>
    <p:sldId id="261" r:id="rId7"/>
    <p:sldId id="287" r:id="rId8"/>
    <p:sldId id="269" r:id="rId9"/>
    <p:sldId id="268" r:id="rId10"/>
    <p:sldId id="270" r:id="rId11"/>
    <p:sldId id="281" r:id="rId12"/>
    <p:sldId id="288" r:id="rId13"/>
    <p:sldId id="273" r:id="rId14"/>
    <p:sldId id="271" r:id="rId15"/>
    <p:sldId id="282" r:id="rId16"/>
    <p:sldId id="283" r:id="rId17"/>
    <p:sldId id="284" r:id="rId18"/>
    <p:sldId id="272" r:id="rId19"/>
    <p:sldId id="274" r:id="rId20"/>
    <p:sldId id="275" r:id="rId21"/>
    <p:sldId id="279" r:id="rId22"/>
    <p:sldId id="278" r:id="rId23"/>
    <p:sldId id="286" r:id="rId24"/>
    <p:sldId id="266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48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38BEF-EB14-4DF3-AE87-818EAD8E21AC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72C3F-7366-4E31-BEEE-A2CB5579E0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428728" y="1142984"/>
            <a:ext cx="664208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 класс</a:t>
            </a: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Урок русского языка</a:t>
            </a:r>
            <a:r>
              <a:rPr lang="en-US" sz="32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ru-RU" sz="32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«Изменение имен прилагательных</a:t>
            </a:r>
            <a:endParaRPr lang="en-US" sz="32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ru-RU" sz="3200" b="1" kern="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по падежам»</a:t>
            </a:r>
          </a:p>
          <a:p>
            <a:pPr marL="987425" indent="-987425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marL="987425" indent="-987425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marL="987425" indent="-987425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en-US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marL="987425" indent="-987425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  <a:p>
            <a:pPr marL="987425" indent="-987425" algn="ctr" eaLnBrk="0" hangingPunct="0">
              <a:spcBef>
                <a:spcPct val="20000"/>
              </a:spcBef>
              <a:buFont typeface="Wingdings" pitchFamily="2" charset="2"/>
              <a:buNone/>
              <a:defRPr/>
            </a:pPr>
            <a:endParaRPr lang="ru-RU" sz="2400" b="1" kern="0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5" name="Рисунок 5" descr="83c94ddac64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314324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63" y="2703513"/>
            <a:ext cx="8643937" cy="1439862"/>
          </a:xfrm>
        </p:spPr>
        <p:txBody>
          <a:bodyPr/>
          <a:lstStyle/>
          <a:p>
            <a:pPr eaLnBrk="1" hangingPunct="1"/>
            <a:r>
              <a:rPr lang="ru-RU" sz="5400" smtClean="0">
                <a:solidFill>
                  <a:srgbClr val="0000FF"/>
                </a:solidFill>
              </a:rPr>
              <a:t>ИМ.ПРИЛ.         </a:t>
            </a:r>
            <a:r>
              <a:rPr lang="en-US" sz="5400" smtClean="0">
                <a:solidFill>
                  <a:srgbClr val="0000FF"/>
                </a:solidFill>
              </a:rPr>
              <a:t> </a:t>
            </a:r>
            <a:r>
              <a:rPr lang="ru-RU" sz="5400" smtClean="0">
                <a:solidFill>
                  <a:srgbClr val="0000FF"/>
                </a:solidFill>
              </a:rPr>
              <a:t>ИМ.СУЩ.</a:t>
            </a:r>
          </a:p>
        </p:txBody>
      </p:sp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1763713" y="2281238"/>
            <a:ext cx="5688012" cy="647700"/>
            <a:chOff x="1763713" y="2281238"/>
            <a:chExt cx="5688012" cy="647700"/>
          </a:xfrm>
        </p:grpSpPr>
        <p:sp>
          <p:nvSpPr>
            <p:cNvPr id="15366" name="Line 5"/>
            <p:cNvSpPr>
              <a:spLocks noChangeShapeType="1"/>
            </p:cNvSpPr>
            <p:nvPr/>
          </p:nvSpPr>
          <p:spPr bwMode="auto">
            <a:xfrm flipV="1">
              <a:off x="7451725" y="2281238"/>
              <a:ext cx="0" cy="64770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Группа 7"/>
            <p:cNvGrpSpPr>
              <a:grpSpLocks/>
            </p:cNvGrpSpPr>
            <p:nvPr/>
          </p:nvGrpSpPr>
          <p:grpSpPr bwMode="auto">
            <a:xfrm>
              <a:off x="1763713" y="2281238"/>
              <a:ext cx="5688012" cy="647700"/>
              <a:chOff x="1763713" y="2281238"/>
              <a:chExt cx="5688012" cy="647700"/>
            </a:xfrm>
          </p:grpSpPr>
          <p:sp>
            <p:nvSpPr>
              <p:cNvPr id="15368" name="Line 7"/>
              <p:cNvSpPr>
                <a:spLocks noChangeShapeType="1"/>
              </p:cNvSpPr>
              <p:nvPr/>
            </p:nvSpPr>
            <p:spPr bwMode="auto">
              <a:xfrm>
                <a:off x="1785938" y="2281238"/>
                <a:ext cx="0" cy="64770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1763713" y="2286000"/>
                <a:ext cx="5688012" cy="0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2268538" y="429260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908175" y="1298575"/>
            <a:ext cx="5040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>
                <a:solidFill>
                  <a:srgbClr val="0000FF"/>
                </a:solidFill>
                <a:latin typeface="Times New Roman" pitchFamily="18" charset="0"/>
              </a:rPr>
              <a:t>род, число</a:t>
            </a:r>
          </a:p>
        </p:txBody>
      </p:sp>
      <p:pic>
        <p:nvPicPr>
          <p:cNvPr id="10" name="Picture 24" descr="i?id=17229037&amp;tov=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2"/>
            <a:ext cx="1727200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 (688x493, 13Kb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1700213"/>
            <a:ext cx="4392612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 (463x503, 9Kb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650" y="404813"/>
            <a:ext cx="1874838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 (400x462, 8Kb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67400" y="4652963"/>
            <a:ext cx="1751013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Picture 5" descr=" (403x563, 8Kb)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9913" y="3357563"/>
            <a:ext cx="233045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6" descr=" (402x566, 9Kb)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69125" y="620713"/>
            <a:ext cx="137953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7" descr=" (592x391, 14Kb)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9685338" y="6669088"/>
            <a:ext cx="37433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4" name="Picture 8" descr=" (592x391, 14Kb)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-3565525" y="5157788"/>
            <a:ext cx="3384550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5" name="Picture 9" descr=" (354x572, 10Kb)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76600" y="1341438"/>
            <a:ext cx="3052763" cy="387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 (366x515, 7Kb)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79613" y="2852738"/>
            <a:ext cx="1687512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 (403x563, 8Kb)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64163" y="549275"/>
            <a:ext cx="2703512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sari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775" y="2133600"/>
            <a:ext cx="13335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9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джен.wav"/>
          </p:nvPr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04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7.40741E-7 L 0.97344 -0.0009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000"/>
                            </p:stCondLst>
                            <p:childTnLst>
                              <p:par>
                                <p:cTn id="36" presetID="3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16667 0.20069 C 0.20156 0.24606 0.25399 0.27153 0.30833 0.27153 C 0.37049 0.27153 0.42031 0.24606 0.45521 0.20069 L 0.62205 2.59259E-6 " pathEditMode="relative" rAng="0" ptsTypes="FffFF">
                                      <p:cBhvr>
                                        <p:cTn id="37" dur="3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1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7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0.01713 L -0.60642 0.01713 L -0.60642 0.67338 L -0.03038 0.67338 L -0.03038 0.01713 Z " pathEditMode="relative" rAng="0" ptsTypes="FFFFF">
                                      <p:cBhvr>
                                        <p:cTn id="47" dur="3000" spd="-100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" y="3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60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0"/>
                            </p:stCondLst>
                            <p:childTnLst>
                              <p:par>
                                <p:cTn id="6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0"/>
                            </p:stCondLst>
                            <p:childTnLst>
                              <p:par>
                                <p:cTn id="8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60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4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4500"/>
                            </p:stCondLst>
                            <p:childTnLst>
                              <p:par>
                                <p:cTn id="8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3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85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9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25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3500"/>
                            </p:stCondLst>
                            <p:childTnLst>
                              <p:par>
                                <p:cTn id="1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3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3000" fill="hold"/>
                                        <p:tgtEl>
                                          <p:spTgt spid="60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6500"/>
                            </p:stCondLst>
                            <p:childTnLst>
                              <p:par>
                                <p:cTn id="12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1625 0.11019 " pathEditMode="relative" rAng="0" ptsTypes="AA">
                                      <p:cBhvr>
                                        <p:cTn id="126" dur="3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214313"/>
            <a:ext cx="8229600" cy="1500187"/>
          </a:xfrm>
        </p:spPr>
        <p:txBody>
          <a:bodyPr/>
          <a:lstStyle/>
          <a:p>
            <a:pPr eaLnBrk="1" hangingPunct="1"/>
            <a:r>
              <a:rPr lang="ru-RU" sz="2400" b="1" dirty="0" smtClean="0"/>
              <a:t>Задание:</a:t>
            </a:r>
            <a:r>
              <a:rPr lang="ru-RU" sz="2400" b="1" dirty="0" smtClean="0">
                <a:solidFill>
                  <a:srgbClr val="FF0000"/>
                </a:solidFill>
              </a:rPr>
              <a:t> Вставить вместо         подходящее по смыслу прилагательные. Определить род, число, падеж имен прилагательных.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2428868"/>
            <a:ext cx="7429523" cy="3500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4000" dirty="0" smtClean="0">
                <a:solidFill>
                  <a:srgbClr val="0000FF"/>
                </a:solidFill>
              </a:rPr>
              <a:t>        Пришел         декабрь с     морозами.         поля и луга спят под          </a:t>
            </a:r>
            <a:r>
              <a:rPr lang="en-US" sz="4000" dirty="0" smtClean="0">
                <a:solidFill>
                  <a:srgbClr val="0000FF"/>
                </a:solidFill>
              </a:rPr>
              <a:t> </a:t>
            </a:r>
            <a:r>
              <a:rPr lang="ru-RU" sz="4000" dirty="0" smtClean="0">
                <a:solidFill>
                  <a:srgbClr val="0000FF"/>
                </a:solidFill>
              </a:rPr>
              <a:t>покрывалом. </a:t>
            </a:r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4213225" y="500063"/>
            <a:ext cx="287338" cy="215900"/>
          </a:xfrm>
          <a:custGeom>
            <a:avLst/>
            <a:gdLst>
              <a:gd name="T0" fmla="*/ 2147483647 w 21600"/>
              <a:gd name="T1" fmla="*/ 218195578 h 21600"/>
              <a:gd name="T2" fmla="*/ 1219733193 w 21600"/>
              <a:gd name="T3" fmla="*/ 1077501496 h 21600"/>
              <a:gd name="T4" fmla="*/ 2147483647 w 21600"/>
              <a:gd name="T5" fmla="*/ 2147483647 h 21600"/>
              <a:gd name="T6" fmla="*/ 2147483647 w 21600"/>
              <a:gd name="T7" fmla="*/ 10775014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4"/>
          <p:cNvSpPr>
            <a:spLocks noChangeArrowheads="1"/>
          </p:cNvSpPr>
          <p:nvPr/>
        </p:nvSpPr>
        <p:spPr bwMode="auto">
          <a:xfrm>
            <a:off x="3643306" y="2643182"/>
            <a:ext cx="571504" cy="501652"/>
          </a:xfrm>
          <a:custGeom>
            <a:avLst/>
            <a:gdLst>
              <a:gd name="T0" fmla="*/ 2147483647 w 21600"/>
              <a:gd name="T1" fmla="*/ 218195578 h 21600"/>
              <a:gd name="T2" fmla="*/ 1219733193 w 21600"/>
              <a:gd name="T3" fmla="*/ 1077501496 h 21600"/>
              <a:gd name="T4" fmla="*/ 2147483647 w 21600"/>
              <a:gd name="T5" fmla="*/ 2147483647 h 21600"/>
              <a:gd name="T6" fmla="*/ 2147483647 w 21600"/>
              <a:gd name="T7" fmla="*/ 10775014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4"/>
          <p:cNvSpPr>
            <a:spLocks noChangeArrowheads="1"/>
          </p:cNvSpPr>
          <p:nvPr/>
        </p:nvSpPr>
        <p:spPr bwMode="auto">
          <a:xfrm>
            <a:off x="3714744" y="3214686"/>
            <a:ext cx="714380" cy="500066"/>
          </a:xfrm>
          <a:custGeom>
            <a:avLst/>
            <a:gdLst>
              <a:gd name="T0" fmla="*/ 2147483647 w 21600"/>
              <a:gd name="T1" fmla="*/ 218195578 h 21600"/>
              <a:gd name="T2" fmla="*/ 1219733193 w 21600"/>
              <a:gd name="T3" fmla="*/ 1077501496 h 21600"/>
              <a:gd name="T4" fmla="*/ 2147483647 w 21600"/>
              <a:gd name="T5" fmla="*/ 2147483647 h 21600"/>
              <a:gd name="T6" fmla="*/ 2147483647 w 21600"/>
              <a:gd name="T7" fmla="*/ 10775014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1" name="AutoShape 4"/>
          <p:cNvSpPr>
            <a:spLocks noChangeArrowheads="1"/>
          </p:cNvSpPr>
          <p:nvPr/>
        </p:nvSpPr>
        <p:spPr bwMode="auto">
          <a:xfrm>
            <a:off x="6858016" y="2643182"/>
            <a:ext cx="571504" cy="430214"/>
          </a:xfrm>
          <a:custGeom>
            <a:avLst/>
            <a:gdLst>
              <a:gd name="T0" fmla="*/ 2147483647 w 21600"/>
              <a:gd name="T1" fmla="*/ 218195578 h 21600"/>
              <a:gd name="T2" fmla="*/ 1219715326 w 21600"/>
              <a:gd name="T3" fmla="*/ 1077501496 h 21600"/>
              <a:gd name="T4" fmla="*/ 2147483647 w 21600"/>
              <a:gd name="T5" fmla="*/ 2147483647 h 21600"/>
              <a:gd name="T6" fmla="*/ 2147483647 w 21600"/>
              <a:gd name="T7" fmla="*/ 10775014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2" name="AutoShape 4"/>
          <p:cNvSpPr>
            <a:spLocks noChangeArrowheads="1"/>
          </p:cNvSpPr>
          <p:nvPr/>
        </p:nvSpPr>
        <p:spPr bwMode="auto">
          <a:xfrm>
            <a:off x="2500298" y="3857628"/>
            <a:ext cx="644527" cy="428628"/>
          </a:xfrm>
          <a:custGeom>
            <a:avLst/>
            <a:gdLst>
              <a:gd name="T0" fmla="*/ 2147483647 w 21600"/>
              <a:gd name="T1" fmla="*/ 218195578 h 21600"/>
              <a:gd name="T2" fmla="*/ 1219715326 w 21600"/>
              <a:gd name="T3" fmla="*/ 1077501496 h 21600"/>
              <a:gd name="T4" fmla="*/ 2147483647 w 21600"/>
              <a:gd name="T5" fmla="*/ 2147483647 h 21600"/>
              <a:gd name="T6" fmla="*/ 2147483647 w 21600"/>
              <a:gd name="T7" fmla="*/ 107750149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84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1142984"/>
            <a:ext cx="75724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i="1" dirty="0" smtClean="0">
                <a:latin typeface="Bookman Old Style" pitchFamily="18" charset="0"/>
              </a:rPr>
              <a:t>зимнему дню</a:t>
            </a:r>
          </a:p>
          <a:p>
            <a:endParaRPr lang="ru-RU" sz="4400" i="1" dirty="0" smtClean="0">
              <a:latin typeface="Bookman Old Style" pitchFamily="18" charset="0"/>
            </a:endParaRPr>
          </a:p>
          <a:p>
            <a:r>
              <a:rPr lang="ru-RU" sz="4400" i="1" dirty="0" smtClean="0">
                <a:latin typeface="Bookman Old Style" pitchFamily="18" charset="0"/>
              </a:rPr>
              <a:t>зимним утром</a:t>
            </a:r>
          </a:p>
          <a:p>
            <a:endParaRPr lang="ru-RU" sz="4400" i="1" dirty="0" smtClean="0">
              <a:latin typeface="Bookman Old Style" pitchFamily="18" charset="0"/>
            </a:endParaRPr>
          </a:p>
          <a:p>
            <a:r>
              <a:rPr lang="ru-RU" sz="4400" i="1" dirty="0" smtClean="0">
                <a:latin typeface="Bookman Old Style" pitchFamily="18" charset="0"/>
              </a:rPr>
              <a:t>зимней погодой</a:t>
            </a:r>
            <a:endParaRPr lang="ru-RU" sz="4400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488" y="371475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atin typeface="Bookman Old Style" pitchFamily="18" charset="0"/>
              </a:rPr>
              <a:t> </a:t>
            </a:r>
            <a:endParaRPr lang="ru-RU" i="1" dirty="0">
              <a:latin typeface="Bookman Old Style" pitchFamily="18" charset="0"/>
            </a:endParaRPr>
          </a:p>
        </p:txBody>
      </p:sp>
      <p:pic>
        <p:nvPicPr>
          <p:cNvPr id="5" name="Picture 15" descr="i?id=41031698&amp;tov=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3786190"/>
            <a:ext cx="2817804" cy="281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1357298"/>
            <a:ext cx="107157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00232" y="2643182"/>
            <a:ext cx="785818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28794" y="4000504"/>
            <a:ext cx="714380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88" y="504825"/>
            <a:ext cx="69707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Проблемный вопрос:</a:t>
            </a:r>
            <a:endParaRPr lang="ru-RU" sz="5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719138" y="1857375"/>
            <a:ext cx="8353425" cy="2214563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5400" b="1" kern="0" dirty="0">
                <a:solidFill>
                  <a:srgbClr val="0000FF"/>
                </a:solidFill>
                <a:latin typeface="+mn-lt"/>
                <a:cs typeface="+mn-cs"/>
              </a:rPr>
              <a:t>  </a:t>
            </a:r>
            <a:r>
              <a:rPr lang="ru-RU" sz="5400" b="1" kern="0" dirty="0">
                <a:solidFill>
                  <a:srgbClr val="0000FF"/>
                </a:solidFill>
                <a:latin typeface="+mn-lt"/>
                <a:cs typeface="+mn-cs"/>
              </a:rPr>
              <a:t>Склоняются ли имена прилагательные?</a:t>
            </a:r>
          </a:p>
        </p:txBody>
      </p:sp>
      <p:pic>
        <p:nvPicPr>
          <p:cNvPr id="14340" name="Рисунок 5" descr="26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375" y="4286250"/>
            <a:ext cx="2271713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И.п.</a:t>
            </a:r>
            <a:r>
              <a:rPr lang="ru-RU" sz="4000" dirty="0" smtClean="0"/>
              <a:t>   </a:t>
            </a:r>
            <a:r>
              <a:rPr lang="ru-RU" sz="4000" i="1" dirty="0" smtClean="0"/>
              <a:t>что?  </a:t>
            </a:r>
            <a:r>
              <a:rPr lang="ru-RU" sz="4000" dirty="0" smtClean="0"/>
              <a:t>день   </a:t>
            </a:r>
            <a:r>
              <a:rPr lang="ru-RU" sz="4000" i="1" dirty="0" smtClean="0"/>
              <a:t>какой?</a:t>
            </a:r>
            <a:r>
              <a:rPr lang="ru-RU" sz="4000" dirty="0" smtClean="0"/>
              <a:t>  зимний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Р.п.    </a:t>
            </a:r>
            <a:r>
              <a:rPr lang="ru-RU" sz="4000" i="1" dirty="0" smtClean="0"/>
              <a:t>чего? </a:t>
            </a:r>
            <a:r>
              <a:rPr lang="ru-RU" sz="4000" dirty="0" smtClean="0"/>
              <a:t>дня    </a:t>
            </a:r>
            <a:r>
              <a:rPr lang="ru-RU" sz="4000" i="1" dirty="0" smtClean="0"/>
              <a:t>какого?</a:t>
            </a:r>
            <a:r>
              <a:rPr lang="ru-RU" sz="4000" dirty="0" smtClean="0"/>
              <a:t> зимнего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Д.п.   </a:t>
            </a:r>
            <a:r>
              <a:rPr lang="ru-RU" sz="4000" dirty="0" smtClean="0"/>
              <a:t>чему? дню  </a:t>
            </a:r>
            <a:r>
              <a:rPr lang="ru-RU" sz="4000" i="1" dirty="0" smtClean="0"/>
              <a:t>какому? </a:t>
            </a:r>
            <a:r>
              <a:rPr lang="ru-RU" sz="4000" dirty="0" smtClean="0"/>
              <a:t>зимнему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В.п.     </a:t>
            </a:r>
            <a:r>
              <a:rPr lang="ru-RU" sz="4000" i="1" dirty="0" smtClean="0"/>
              <a:t>что</a:t>
            </a:r>
            <a:r>
              <a:rPr lang="ru-RU" sz="4000" dirty="0" smtClean="0"/>
              <a:t>? день </a:t>
            </a:r>
            <a:r>
              <a:rPr lang="ru-RU" sz="4000" i="1" dirty="0" smtClean="0"/>
              <a:t>какой? </a:t>
            </a:r>
            <a:r>
              <a:rPr lang="ru-RU" sz="4000" dirty="0" smtClean="0"/>
              <a:t>зимний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Т.п.      </a:t>
            </a:r>
            <a:r>
              <a:rPr lang="ru-RU" sz="4000" i="1" dirty="0" smtClean="0"/>
              <a:t>чем? </a:t>
            </a:r>
            <a:r>
              <a:rPr lang="ru-RU" sz="4000" dirty="0" smtClean="0"/>
              <a:t>днём </a:t>
            </a:r>
            <a:r>
              <a:rPr lang="ru-RU" sz="4000" i="1" dirty="0" smtClean="0"/>
              <a:t>каким? </a:t>
            </a:r>
            <a:r>
              <a:rPr lang="ru-RU" sz="4000" dirty="0" smtClean="0"/>
              <a:t>зимним</a:t>
            </a:r>
          </a:p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П.п.    </a:t>
            </a:r>
            <a:r>
              <a:rPr lang="ru-RU" sz="4000" i="1" dirty="0" smtClean="0"/>
              <a:t>о чём? </a:t>
            </a:r>
            <a:r>
              <a:rPr lang="ru-RU" sz="4000" dirty="0" smtClean="0"/>
              <a:t>о дне  </a:t>
            </a:r>
            <a:r>
              <a:rPr lang="ru-RU" sz="4000" i="1" dirty="0" smtClean="0"/>
              <a:t>о каком? </a:t>
            </a:r>
            <a:r>
              <a:rPr lang="ru-RU" sz="4000" dirty="0" smtClean="0"/>
              <a:t>о зимнем</a:t>
            </a:r>
            <a:endParaRPr lang="ru-RU" sz="4000" dirty="0"/>
          </a:p>
        </p:txBody>
      </p:sp>
      <p:pic>
        <p:nvPicPr>
          <p:cNvPr id="3" name="Picture 19" descr="i?id=98463916&amp;tov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429132"/>
            <a:ext cx="21971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786578" y="428604"/>
            <a:ext cx="642942" cy="5000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928670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58016" y="1571612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500826" y="2214554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715140" y="2857496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001024" y="3429000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290"/>
            <a:ext cx="89297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И.п</a:t>
            </a:r>
            <a:r>
              <a:rPr lang="ru-RU" sz="4000" i="1" dirty="0" smtClean="0">
                <a:solidFill>
                  <a:srgbClr val="FF0000"/>
                </a:solidFill>
              </a:rPr>
              <a:t>.</a:t>
            </a:r>
            <a:r>
              <a:rPr lang="ru-RU" sz="4000" i="1" dirty="0" smtClean="0"/>
              <a:t> что?</a:t>
            </a:r>
            <a:r>
              <a:rPr lang="ru-RU" sz="4000" dirty="0" smtClean="0"/>
              <a:t>  утро</a:t>
            </a:r>
            <a:r>
              <a:rPr lang="ru-RU" sz="4000" i="1" dirty="0" smtClean="0"/>
              <a:t> какое?</a:t>
            </a:r>
            <a:r>
              <a:rPr lang="ru-RU" sz="4000" dirty="0" smtClean="0"/>
              <a:t>  зимнее</a:t>
            </a:r>
          </a:p>
          <a:p>
            <a:r>
              <a:rPr lang="ru-RU" sz="4000" dirty="0" smtClean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Р.п.  </a:t>
            </a:r>
            <a:r>
              <a:rPr lang="ru-RU" sz="4000" i="1" dirty="0" smtClean="0"/>
              <a:t>чего? </a:t>
            </a:r>
            <a:r>
              <a:rPr lang="ru-RU" sz="4000" dirty="0" smtClean="0"/>
              <a:t>утра  </a:t>
            </a:r>
            <a:r>
              <a:rPr lang="ru-RU" sz="4000" i="1" dirty="0" smtClean="0"/>
              <a:t>какого? </a:t>
            </a:r>
            <a:r>
              <a:rPr lang="ru-RU" sz="4000" dirty="0" smtClean="0"/>
              <a:t>зимнего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Д.п.</a:t>
            </a:r>
            <a:r>
              <a:rPr lang="ru-RU" sz="4000" i="1" dirty="0" smtClean="0"/>
              <a:t> чему? </a:t>
            </a:r>
            <a:r>
              <a:rPr lang="ru-RU" sz="4000" dirty="0" smtClean="0"/>
              <a:t>утру  </a:t>
            </a:r>
            <a:r>
              <a:rPr lang="ru-RU" sz="4000" i="1" dirty="0" smtClean="0"/>
              <a:t>какому? </a:t>
            </a:r>
            <a:r>
              <a:rPr lang="ru-RU" sz="4000" dirty="0" smtClean="0"/>
              <a:t>зимнему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В.п.</a:t>
            </a:r>
            <a:r>
              <a:rPr lang="ru-RU" sz="4000" i="1" dirty="0" smtClean="0"/>
              <a:t> что? </a:t>
            </a:r>
            <a:r>
              <a:rPr lang="ru-RU" sz="4000" dirty="0" smtClean="0"/>
              <a:t>утро  </a:t>
            </a:r>
            <a:r>
              <a:rPr lang="ru-RU" sz="4000" i="1" dirty="0" smtClean="0"/>
              <a:t>какое? </a:t>
            </a:r>
            <a:r>
              <a:rPr lang="ru-RU" sz="4000" dirty="0" smtClean="0"/>
              <a:t>зимнее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Т.п.</a:t>
            </a:r>
            <a:r>
              <a:rPr lang="ru-RU" sz="4000" i="1" dirty="0" smtClean="0"/>
              <a:t> чем? </a:t>
            </a:r>
            <a:r>
              <a:rPr lang="ru-RU" sz="4000" dirty="0" smtClean="0"/>
              <a:t>утром  </a:t>
            </a:r>
            <a:r>
              <a:rPr lang="ru-RU" sz="4000" i="1" dirty="0" smtClean="0"/>
              <a:t>каким? </a:t>
            </a:r>
            <a:r>
              <a:rPr lang="ru-RU" sz="4000" dirty="0" smtClean="0"/>
              <a:t>зимним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П.п.</a:t>
            </a:r>
            <a:r>
              <a:rPr lang="ru-RU" sz="4000" i="1" dirty="0" smtClean="0"/>
              <a:t> о чём? об </a:t>
            </a:r>
            <a:r>
              <a:rPr lang="ru-RU" sz="4000" dirty="0" smtClean="0"/>
              <a:t>утре о </a:t>
            </a:r>
            <a:r>
              <a:rPr lang="ru-RU" sz="4000" i="1" dirty="0" smtClean="0"/>
              <a:t>каком? о </a:t>
            </a:r>
            <a:r>
              <a:rPr lang="ru-RU" sz="4000" dirty="0" smtClean="0"/>
              <a:t>зимнем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 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" name="Picture 19" descr="i?id=98463916&amp;tov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4286256"/>
            <a:ext cx="21971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286512" y="357166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1000108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1571612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15074" y="2143116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2786058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8148" y="3429000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i?id=98463916&amp;tov=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4500570"/>
            <a:ext cx="2197100" cy="215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28604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И.п.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погода 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какая?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зимняя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Р.п. 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чего? п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огоды?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какой?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зимней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Д.п.  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чему? погоде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зимней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В.п.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что? погоду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какую?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зимнюю</a:t>
            </a:r>
            <a:endParaRPr lang="ru-RU" sz="40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Т.п.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чем ? погодой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зимней</a:t>
            </a:r>
            <a:endParaRPr lang="ru-RU" sz="4000" dirty="0" smtClean="0">
              <a:solidFill>
                <a:srgbClr val="FF0000"/>
              </a:solidFill>
              <a:latin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651000" algn="l"/>
              </a:tabLst>
            </a:pPr>
            <a:r>
              <a:rPr lang="ru-RU" sz="40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П.п. о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чём? о погоде  о </a:t>
            </a:r>
            <a:r>
              <a:rPr lang="ru-RU" sz="4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какой?</a:t>
            </a: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 зимней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29454" y="500042"/>
            <a:ext cx="571504" cy="64294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1071546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1785926"/>
            <a:ext cx="714380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643702" y="2357430"/>
            <a:ext cx="857256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2928934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58214" y="3571876"/>
            <a:ext cx="642942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Мамуля\Рабочий стол\Мои рисунки\аниме\OWL.GIF"/>
          <p:cNvPicPr>
            <a:picLocks noChangeAspect="1" noChangeArrowheads="1" noCrop="1"/>
          </p:cNvPicPr>
          <p:nvPr/>
        </p:nvPicPr>
        <p:blipFill>
          <a:blip r:embed="rId2" cstate="email">
            <a:lum bright="30000" contrast="-70000"/>
          </a:blip>
          <a:srcRect/>
          <a:stretch>
            <a:fillRect/>
          </a:stretch>
        </p:blipFill>
        <p:spPr bwMode="auto">
          <a:xfrm flipH="1">
            <a:off x="4911142" y="1357298"/>
            <a:ext cx="3974095" cy="535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ВЫВОД: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2000250"/>
            <a:ext cx="8229600" cy="4530725"/>
          </a:xfrm>
        </p:spPr>
        <p:txBody>
          <a:bodyPr/>
          <a:lstStyle/>
          <a:p>
            <a:pPr eaLnBrk="1" hangingPunct="1"/>
            <a:r>
              <a:rPr lang="ru-RU" sz="3600" b="1" smtClean="0"/>
              <a:t>Имена прилагательные склоняются</a:t>
            </a:r>
            <a:r>
              <a:rPr lang="ru-RU" sz="4000" b="1" smtClean="0"/>
              <a:t>.</a:t>
            </a:r>
          </a:p>
          <a:p>
            <a:pPr eaLnBrk="1" hangingPunct="1"/>
            <a:r>
              <a:rPr lang="ru-RU" sz="3600" b="1" smtClean="0"/>
              <a:t>Имя прилагательное стоит в том же роде, числе и падеже, что и имя существительное к которому оно относится.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20000"/>
          </a:blip>
          <a:srcRect/>
          <a:stretch>
            <a:fillRect/>
          </a:stretch>
        </p:blipFill>
        <p:spPr bwMode="auto">
          <a:xfrm>
            <a:off x="0" y="-252703"/>
            <a:ext cx="9143999" cy="7033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8" name="Picture 4" descr="C:\Documents and Settings\Мамуля\Рабочий стол\Коллекция картинок\PEN_PA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444624"/>
            <a:ext cx="8358246" cy="5127647"/>
          </a:xfrm>
          <a:prstGeom prst="star10">
            <a:avLst/>
          </a:prstGeom>
          <a:noFill/>
          <a:effectLst>
            <a:softEdge rad="127000"/>
          </a:effectLst>
        </p:spPr>
      </p:pic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142875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Речевая деятельность: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336925" y="1916113"/>
            <a:ext cx="8291513" cy="4214812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Говорим</a:t>
            </a:r>
          </a:p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Пишем</a:t>
            </a:r>
          </a:p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Слушаем</a:t>
            </a:r>
          </a:p>
          <a:p>
            <a:pPr eaLnBrk="1" hangingPunct="1"/>
            <a:r>
              <a:rPr lang="ru-RU" sz="4000" smtClean="0">
                <a:solidFill>
                  <a:srgbClr val="0000FF"/>
                </a:solidFill>
              </a:rPr>
              <a:t>Читаем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14350" y="260350"/>
            <a:ext cx="7772400" cy="8826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ru-RU" sz="54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ТЕМА  УРОКА: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1438" y="1857375"/>
            <a:ext cx="8713787" cy="35052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6600" b="1" u="sng" kern="0" dirty="0">
                <a:solidFill>
                  <a:srgbClr val="0000FF"/>
                </a:solidFill>
                <a:latin typeface="+mn-lt"/>
                <a:cs typeface="+mn-cs"/>
              </a:rPr>
              <a:t>Изменение имен прилагательных по падежам.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пушистым  снегом</a:t>
            </a:r>
          </a:p>
          <a:p>
            <a:r>
              <a:rPr lang="ru-RU" dirty="0" smtClean="0"/>
              <a:t>прекрасная  </a:t>
            </a:r>
            <a:r>
              <a:rPr lang="ru-RU" dirty="0" smtClean="0">
                <a:solidFill>
                  <a:schemeClr val="tx1"/>
                </a:solidFill>
              </a:rPr>
              <a:t>погода</a:t>
            </a:r>
          </a:p>
          <a:p>
            <a:r>
              <a:rPr lang="ru-RU" dirty="0" smtClean="0"/>
              <a:t>солнечному дню</a:t>
            </a:r>
          </a:p>
          <a:p>
            <a:r>
              <a:rPr lang="ru-RU" dirty="0" smtClean="0"/>
              <a:t>о белой берёзе</a:t>
            </a:r>
          </a:p>
          <a:p>
            <a:r>
              <a:rPr lang="ru-RU" dirty="0" smtClean="0"/>
              <a:t>у яркого  цветочка</a:t>
            </a:r>
          </a:p>
          <a:p>
            <a:r>
              <a:rPr lang="ru-RU" dirty="0" smtClean="0"/>
              <a:t>сочную траву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071670" y="17144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1785926"/>
            <a:ext cx="642942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2357430"/>
            <a:ext cx="500066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2357422" y="2928934"/>
            <a:ext cx="642942" cy="35718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85918" y="3500438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785918" y="4143380"/>
            <a:ext cx="642942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14480" y="4714884"/>
            <a:ext cx="500066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8158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</a:rPr>
              <a:t>Задание</a:t>
            </a:r>
            <a:r>
              <a:rPr lang="ru-RU" sz="3200" b="1" dirty="0">
                <a:solidFill>
                  <a:srgbClr val="0000FF"/>
                </a:solidFill>
              </a:rPr>
              <a:t>: Определи падеж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ru-RU" sz="3200" b="1" dirty="0">
                <a:solidFill>
                  <a:srgbClr val="0000FF"/>
                </a:solidFill>
              </a:rPr>
              <a:t>имён прилагательных</a:t>
            </a:r>
            <a:r>
              <a:rPr lang="ru-RU" sz="2400" b="1" dirty="0">
                <a:solidFill>
                  <a:srgbClr val="0000FF"/>
                </a:solidFill>
              </a:rPr>
              <a:t>. </a:t>
            </a:r>
          </a:p>
          <a:p>
            <a:pPr>
              <a:defRPr/>
            </a:pP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ru-RU" sz="24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2400" b="1" dirty="0"/>
              <a:t>                   </a:t>
            </a:r>
          </a:p>
        </p:txBody>
      </p:sp>
      <p:pic>
        <p:nvPicPr>
          <p:cNvPr id="12" name="Picture 5" descr="Рисунок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15074" y="4000504"/>
            <a:ext cx="2371725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214313" y="12858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4313" y="18573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14313" y="24288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4313" y="30003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313" y="47148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4313" y="35718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4313" y="41433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-1785143" y="3285331"/>
            <a:ext cx="40005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858169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5400000">
            <a:off x="2572544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rot="5400000">
            <a:off x="3286919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5400000">
            <a:off x="4001294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4715669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>
            <a:off x="5430044" y="3285331"/>
            <a:ext cx="40005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6072982" y="3285331"/>
            <a:ext cx="40005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46" name="TextBox 54"/>
          <p:cNvSpPr txBox="1">
            <a:spLocks noChangeArrowheads="1"/>
          </p:cNvSpPr>
          <p:nvPr/>
        </p:nvSpPr>
        <p:spPr bwMode="auto">
          <a:xfrm>
            <a:off x="3857625" y="1357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И.П.</a:t>
            </a:r>
          </a:p>
        </p:txBody>
      </p:sp>
      <p:sp>
        <p:nvSpPr>
          <p:cNvPr id="22547" name="TextBox 55"/>
          <p:cNvSpPr txBox="1">
            <a:spLocks noChangeArrowheads="1"/>
          </p:cNvSpPr>
          <p:nvPr/>
        </p:nvSpPr>
        <p:spPr bwMode="auto">
          <a:xfrm>
            <a:off x="4643438" y="135731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Р.П.</a:t>
            </a:r>
          </a:p>
        </p:txBody>
      </p:sp>
      <p:sp>
        <p:nvSpPr>
          <p:cNvPr id="22548" name="TextBox 56"/>
          <p:cNvSpPr txBox="1">
            <a:spLocks noChangeArrowheads="1"/>
          </p:cNvSpPr>
          <p:nvPr/>
        </p:nvSpPr>
        <p:spPr bwMode="auto">
          <a:xfrm>
            <a:off x="5357813" y="13573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Д.П.</a:t>
            </a:r>
          </a:p>
        </p:txBody>
      </p:sp>
      <p:sp>
        <p:nvSpPr>
          <p:cNvPr id="22549" name="TextBox 57"/>
          <p:cNvSpPr txBox="1">
            <a:spLocks noChangeArrowheads="1"/>
          </p:cNvSpPr>
          <p:nvPr/>
        </p:nvSpPr>
        <p:spPr bwMode="auto">
          <a:xfrm>
            <a:off x="6072188" y="1357313"/>
            <a:ext cx="5715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В.П.</a:t>
            </a:r>
          </a:p>
        </p:txBody>
      </p:sp>
      <p:sp>
        <p:nvSpPr>
          <p:cNvPr id="22550" name="TextBox 58"/>
          <p:cNvSpPr txBox="1">
            <a:spLocks noChangeArrowheads="1"/>
          </p:cNvSpPr>
          <p:nvPr/>
        </p:nvSpPr>
        <p:spPr bwMode="auto">
          <a:xfrm>
            <a:off x="6786563" y="1357313"/>
            <a:ext cx="642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Т.П.</a:t>
            </a:r>
          </a:p>
        </p:txBody>
      </p:sp>
      <p:sp>
        <p:nvSpPr>
          <p:cNvPr id="22551" name="TextBox 59"/>
          <p:cNvSpPr txBox="1">
            <a:spLocks noChangeArrowheads="1"/>
          </p:cNvSpPr>
          <p:nvPr/>
        </p:nvSpPr>
        <p:spPr bwMode="auto">
          <a:xfrm>
            <a:off x="7429500" y="1357313"/>
            <a:ext cx="6429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П.П.</a:t>
            </a:r>
          </a:p>
        </p:txBody>
      </p:sp>
      <p:sp>
        <p:nvSpPr>
          <p:cNvPr id="22552" name="TextBox 61"/>
          <p:cNvSpPr txBox="1">
            <a:spLocks noChangeArrowheads="1"/>
          </p:cNvSpPr>
          <p:nvPr/>
        </p:nvSpPr>
        <p:spPr bwMode="auto">
          <a:xfrm>
            <a:off x="785813" y="185737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пушистым снегом</a:t>
            </a:r>
          </a:p>
        </p:txBody>
      </p:sp>
      <p:sp>
        <p:nvSpPr>
          <p:cNvPr id="22553" name="TextBox 62"/>
          <p:cNvSpPr txBox="1">
            <a:spLocks noChangeArrowheads="1"/>
          </p:cNvSpPr>
          <p:nvPr/>
        </p:nvSpPr>
        <p:spPr bwMode="auto">
          <a:xfrm>
            <a:off x="785813" y="2428875"/>
            <a:ext cx="335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прекрасная погода</a:t>
            </a:r>
          </a:p>
        </p:txBody>
      </p:sp>
      <p:sp>
        <p:nvSpPr>
          <p:cNvPr id="22554" name="TextBox 63"/>
          <p:cNvSpPr txBox="1">
            <a:spLocks noChangeArrowheads="1"/>
          </p:cNvSpPr>
          <p:nvPr/>
        </p:nvSpPr>
        <p:spPr bwMode="auto">
          <a:xfrm>
            <a:off x="785813" y="3000375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солнечному дню</a:t>
            </a:r>
          </a:p>
        </p:txBody>
      </p:sp>
      <p:sp>
        <p:nvSpPr>
          <p:cNvPr id="22555" name="TextBox 64"/>
          <p:cNvSpPr txBox="1">
            <a:spLocks noChangeArrowheads="1"/>
          </p:cNvSpPr>
          <p:nvPr/>
        </p:nvSpPr>
        <p:spPr bwMode="auto">
          <a:xfrm>
            <a:off x="785813" y="357187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о белой берёзе</a:t>
            </a:r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214313" y="5286375"/>
            <a:ext cx="7858125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557" name="TextBox 76"/>
          <p:cNvSpPr txBox="1">
            <a:spLocks noChangeArrowheads="1"/>
          </p:cNvSpPr>
          <p:nvPr/>
        </p:nvSpPr>
        <p:spPr bwMode="auto">
          <a:xfrm>
            <a:off x="785813" y="4143375"/>
            <a:ext cx="33575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у яркого  цветочка</a:t>
            </a:r>
          </a:p>
        </p:txBody>
      </p:sp>
      <p:sp>
        <p:nvSpPr>
          <p:cNvPr id="22558" name="TextBox 77"/>
          <p:cNvSpPr txBox="1">
            <a:spLocks noChangeArrowheads="1"/>
          </p:cNvSpPr>
          <p:nvPr/>
        </p:nvSpPr>
        <p:spPr bwMode="auto">
          <a:xfrm>
            <a:off x="785813" y="4714875"/>
            <a:ext cx="35004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/>
              <a:t>сочную траву</a:t>
            </a:r>
          </a:p>
        </p:txBody>
      </p:sp>
      <p:sp>
        <p:nvSpPr>
          <p:cNvPr id="91" name="TextBox 90"/>
          <p:cNvSpPr txBox="1"/>
          <p:nvPr/>
        </p:nvSpPr>
        <p:spPr>
          <a:xfrm rot="21900000" flipH="1">
            <a:off x="3571868" y="5429264"/>
            <a:ext cx="4357718" cy="101566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ru-RU" sz="6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Успеха!</a:t>
            </a:r>
          </a:p>
        </p:txBody>
      </p:sp>
      <p:sp>
        <p:nvSpPr>
          <p:cNvPr id="37" name="5-конечная звезда 36"/>
          <p:cNvSpPr/>
          <p:nvPr/>
        </p:nvSpPr>
        <p:spPr>
          <a:xfrm>
            <a:off x="6938963" y="2009775"/>
            <a:ext cx="571500" cy="571500"/>
          </a:xfrm>
          <a:prstGeom prst="star5">
            <a:avLst>
              <a:gd name="adj" fmla="val 0"/>
              <a:gd name="hf" fmla="val 105146"/>
              <a:gd name="vf" fmla="val 11055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929063" y="1928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643438" y="1928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357813" y="1928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072188" y="1928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500938" y="1928813"/>
            <a:ext cx="500062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2500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357813" y="2500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72188" y="2500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86563" y="2500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500938" y="2500313"/>
            <a:ext cx="500062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3929063" y="3071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3071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072188" y="3071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6786563" y="3071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500938" y="3071813"/>
            <a:ext cx="500062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29063" y="3643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643438" y="3643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357813" y="3643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72188" y="3643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6786563" y="3643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3929063" y="4214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357813" y="4214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072188" y="4214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6786563" y="42148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7500938" y="4214813"/>
            <a:ext cx="500062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3929063" y="4786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643438" y="4786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357813" y="4786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6786563" y="4786313"/>
            <a:ext cx="571500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7500938" y="4786313"/>
            <a:ext cx="500062" cy="428625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5" name="Солнце 74"/>
          <p:cNvSpPr/>
          <p:nvPr/>
        </p:nvSpPr>
        <p:spPr>
          <a:xfrm>
            <a:off x="3929063" y="2500313"/>
            <a:ext cx="571500" cy="500062"/>
          </a:xfrm>
          <a:prstGeom prst="sun">
            <a:avLst>
              <a:gd name="adj" fmla="val 19921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Солнце 75"/>
          <p:cNvSpPr/>
          <p:nvPr/>
        </p:nvSpPr>
        <p:spPr>
          <a:xfrm>
            <a:off x="5357813" y="3071813"/>
            <a:ext cx="571500" cy="428625"/>
          </a:xfrm>
          <a:prstGeom prst="sun">
            <a:avLst>
              <a:gd name="adj" fmla="val 2500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Солнце 76"/>
          <p:cNvSpPr/>
          <p:nvPr/>
        </p:nvSpPr>
        <p:spPr>
          <a:xfrm>
            <a:off x="7500938" y="3643313"/>
            <a:ext cx="571500" cy="500062"/>
          </a:xfrm>
          <a:prstGeom prst="sun">
            <a:avLst>
              <a:gd name="adj" fmla="val 2500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9" name="Солнце 78"/>
          <p:cNvSpPr/>
          <p:nvPr/>
        </p:nvSpPr>
        <p:spPr>
          <a:xfrm>
            <a:off x="6072188" y="4786313"/>
            <a:ext cx="571500" cy="500062"/>
          </a:xfrm>
          <a:prstGeom prst="sun">
            <a:avLst>
              <a:gd name="adj" fmla="val 2500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0" name="Солнце 79"/>
          <p:cNvSpPr/>
          <p:nvPr/>
        </p:nvSpPr>
        <p:spPr>
          <a:xfrm>
            <a:off x="6786563" y="1928813"/>
            <a:ext cx="571500" cy="500062"/>
          </a:xfrm>
          <a:prstGeom prst="sun">
            <a:avLst>
              <a:gd name="adj" fmla="val 2500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" name="Солнце 81"/>
          <p:cNvSpPr/>
          <p:nvPr/>
        </p:nvSpPr>
        <p:spPr>
          <a:xfrm>
            <a:off x="4643438" y="4214813"/>
            <a:ext cx="571500" cy="500062"/>
          </a:xfrm>
          <a:prstGeom prst="sun">
            <a:avLst>
              <a:gd name="adj" fmla="val 25000"/>
            </a:avLst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2597" name="Рисунок 77" descr="Рисунок1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63" y="5357813"/>
            <a:ext cx="8747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8000"/>
                                      </p:to>
                                    </p:animClr>
                                    <p:set>
                                      <p:cBhvr>
                                        <p:cTn id="2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4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7" fill="hold">
                      <p:stCondLst>
                        <p:cond delay="0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lum bright="-10000" contrast="30000"/>
          </a:blip>
          <a:srcRect/>
          <a:stretch>
            <a:fillRect/>
          </a:stretch>
        </p:blipFill>
        <p:spPr bwMode="auto">
          <a:xfrm>
            <a:off x="1" y="0"/>
            <a:ext cx="9144000" cy="690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30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2075" tIns="46038" rIns="92075" bIns="46038" anchor="b"/>
          <a:lstStyle/>
          <a:p>
            <a:pPr eaLnBrk="1" hangingPunct="1"/>
            <a:endParaRPr lang="ru-RU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92075" tIns="46038" rIns="92075" bIns="46038"/>
          <a:lstStyle/>
          <a:p>
            <a:pPr eaLnBrk="1" hangingPunct="1"/>
            <a:endParaRPr lang="ru-RU" smtClean="0"/>
          </a:p>
        </p:txBody>
      </p:sp>
      <p:pic>
        <p:nvPicPr>
          <p:cNvPr id="25604" name="Picture 4" descr="YD9A0CALEK2IRCA5TDD5KCARU1HYJCA8DQ1N7CAYIGVAICABM3U65CAAPN09NCAI400X0CAT0CBY2CANXWVFYCAG7HL77CADC8IGJCA5BQPBPCAYS1XM1CAM45EZDCAY03GYACA01DVY0CANTYL09CAONA9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324975" cy="699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1042988" y="404813"/>
            <a:ext cx="70564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Д</a:t>
            </a:r>
            <a:r>
              <a:rPr lang="ru-RU" sz="5400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омашнее задание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403350" y="1341438"/>
            <a:ext cx="6862763" cy="5183187"/>
            <a:chOff x="1338" y="165"/>
            <a:chExt cx="3855" cy="3990"/>
          </a:xfrm>
        </p:grpSpPr>
        <p:pic>
          <p:nvPicPr>
            <p:cNvPr id="25608" name="Picture 8" descr="4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338" y="165"/>
              <a:ext cx="3855" cy="3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Text Box 9"/>
            <p:cNvSpPr txBox="1">
              <a:spLocks noChangeArrowheads="1"/>
            </p:cNvSpPr>
            <p:nvPr/>
          </p:nvSpPr>
          <p:spPr bwMode="auto">
            <a:xfrm>
              <a:off x="2657" y="693"/>
              <a:ext cx="2223" cy="458"/>
            </a:xfrm>
            <a:prstGeom prst="rect">
              <a:avLst/>
            </a:prstGeom>
            <a:solidFill>
              <a:srgbClr val="148614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ct val="50000"/>
                </a:spcBef>
              </a:pPr>
              <a:r>
                <a:rPr lang="ru-RU" sz="3000" b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3132138" y="1916113"/>
            <a:ext cx="56880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С</a:t>
            </a:r>
            <a:r>
              <a:rPr lang="ru-RU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., </a:t>
            </a: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правило, </a:t>
            </a:r>
          </a:p>
          <a:p>
            <a:pPr>
              <a:defRPr/>
            </a:pPr>
            <a:r>
              <a:rPr lang="ru-RU" sz="3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                  упр.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2" descr="0_2344b_40a49da7_L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7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WordArt 6"/>
          <p:cNvSpPr>
            <a:spLocks noChangeArrowheads="1" noChangeShapeType="1" noTextEdit="1"/>
          </p:cNvSpPr>
          <p:nvPr/>
        </p:nvSpPr>
        <p:spPr bwMode="auto">
          <a:xfrm>
            <a:off x="-428625" y="1839913"/>
            <a:ext cx="8858250" cy="44465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54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Monotype Corsiva"/>
              </a:rPr>
              <a:t>Спасибо за работу!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43500" y="6215063"/>
            <a:ext cx="2643188" cy="64293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557" name="Рисунок 8" descr="2598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88" y="3946525"/>
            <a:ext cx="2543175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Documents and Settings\Мамуля\Рабочий стол\Коллекция картинок\Рисунок18.png"/>
          <p:cNvPicPr>
            <a:picLocks noChangeAspect="1" noChangeArrowheads="1"/>
          </p:cNvPicPr>
          <p:nvPr/>
        </p:nvPicPr>
        <p:blipFill>
          <a:blip r:embed="rId2" cstate="email">
            <a:lum bright="40000" contrast="-40000"/>
          </a:blip>
          <a:srcRect/>
          <a:stretch>
            <a:fillRect/>
          </a:stretch>
        </p:blipFill>
        <p:spPr bwMode="auto">
          <a:xfrm>
            <a:off x="2786051" y="142851"/>
            <a:ext cx="6286544" cy="55515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>
          <a:xfrm>
            <a:off x="485804" y="1549400"/>
            <a:ext cx="8229600" cy="37369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Мудрым никто не родился,</a:t>
            </a:r>
            <a:b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60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Monotype Corsiva" pitchFamily="66" charset="0"/>
              </a:rPr>
              <a:t>      а научился.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285875" y="857250"/>
            <a:ext cx="7000875" cy="50339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1214438" y="1928813"/>
            <a:ext cx="7572375" cy="2643187"/>
          </a:xfr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Имя </a:t>
            </a:r>
            <a:r>
              <a:rPr lang="ru-RU" sz="6600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прилагательное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1500174"/>
            <a:ext cx="8102598" cy="271464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rgbClr val="0000FF"/>
                </a:solidFill>
              </a:rPr>
              <a:t>Новое, </a:t>
            </a:r>
            <a:r>
              <a:rPr lang="ru-RU" sz="4800" dirty="0">
                <a:solidFill>
                  <a:srgbClr val="0000FF"/>
                </a:solidFill>
              </a:rPr>
              <a:t>древняя, готовая, </a:t>
            </a:r>
            <a:br>
              <a:rPr lang="ru-RU" sz="4800" dirty="0">
                <a:solidFill>
                  <a:srgbClr val="0000FF"/>
                </a:solidFill>
              </a:rPr>
            </a:br>
            <a:r>
              <a:rPr lang="ru-RU" sz="4800" dirty="0">
                <a:solidFill>
                  <a:srgbClr val="0000FF"/>
                </a:solidFill>
              </a:rPr>
              <a:t>весеннее, смешной, длинный, гибкий.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-107950" y="4797425"/>
            <a:ext cx="9467850" cy="17272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000" smtClean="0">
                <a:solidFill>
                  <a:srgbClr val="0000FF"/>
                </a:solidFill>
              </a:rPr>
              <a:t>М. Р.       Ж. Р.       СР. Р.</a:t>
            </a:r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>
            <a:off x="2781300" y="5300663"/>
            <a:ext cx="790575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>
            <a:off x="5724525" y="5300663"/>
            <a:ext cx="790575" cy="0"/>
          </a:xfrm>
          <a:prstGeom prst="line">
            <a:avLst/>
          </a:prstGeom>
          <a:noFill/>
          <a:ln w="4445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Словарь:</a:t>
            </a:r>
          </a:p>
        </p:txBody>
      </p:sp>
      <p:sp>
        <p:nvSpPr>
          <p:cNvPr id="14344" name="Rectangle 8"/>
          <p:cNvSpPr>
            <a:spLocks noGrp="1" noChangeArrowheads="1"/>
          </p:cNvSpPr>
          <p:nvPr>
            <p:ph idx="1"/>
          </p:nvPr>
        </p:nvSpPr>
        <p:spPr>
          <a:xfrm>
            <a:off x="319088" y="1714500"/>
            <a:ext cx="9396412" cy="357187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>
                <a:solidFill>
                  <a:srgbClr val="0000FF"/>
                </a:solidFill>
              </a:rPr>
              <a:t>Прекрасная, солнечная, морозная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>
                <a:solidFill>
                  <a:srgbClr val="0000FF"/>
                </a:solidFill>
              </a:rPr>
              <a:t>Сладкие, яблочные, пышные, вкусные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>
                <a:solidFill>
                  <a:srgbClr val="0000FF"/>
                </a:solidFill>
              </a:rPr>
              <a:t>Белые, легкие, пушистые, кучевые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>
                <a:solidFill>
                  <a:srgbClr val="0000FF"/>
                </a:solidFill>
              </a:rPr>
              <a:t>Свежая, интересная, еженедельная …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3300" b="1" dirty="0">
                <a:solidFill>
                  <a:srgbClr val="0000FF"/>
                </a:solidFill>
              </a:rPr>
              <a:t>Водный, белый, комфортабельный …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3400" dirty="0">
                <a:solidFill>
                  <a:srgbClr val="0000FF"/>
                </a:solidFill>
              </a:rPr>
              <a:t>        </a:t>
            </a:r>
          </a:p>
        </p:txBody>
      </p:sp>
      <p:pic>
        <p:nvPicPr>
          <p:cNvPr id="14345" name="Picture 9" descr="C:\Documents and Settings\Мамуля\Рабочий стол\Коллекция картинок\к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8" y="4929198"/>
            <a:ext cx="3175000" cy="1571636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4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3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43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Рисунок 6" descr="screen-6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9000" y="4786313"/>
            <a:ext cx="20002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000100" y="428604"/>
            <a:ext cx="6858048" cy="714380"/>
          </a:xfrm>
          <a:prstGeom prst="ellipse">
            <a:avLst/>
          </a:prstGeom>
          <a:solidFill>
            <a:srgbClr val="009900"/>
          </a:solidFill>
          <a:ln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8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375" y="1428750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/>
              <a:t>п</a:t>
            </a:r>
            <a:r>
              <a:rPr lang="ru-RU" sz="4400" b="1" dirty="0" smtClean="0">
                <a:solidFill>
                  <a:schemeClr val="bg1"/>
                </a:solidFill>
              </a:rPr>
              <a:t>  </a:t>
            </a:r>
            <a:r>
              <a:rPr lang="ru-RU" sz="4400" b="1" dirty="0" smtClean="0"/>
              <a:t>года</a:t>
            </a:r>
            <a:endParaRPr lang="ru-RU" sz="4400" b="1" dirty="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14375" y="2071688"/>
            <a:ext cx="24288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err="1" smtClean="0"/>
              <a:t>п</a:t>
            </a:r>
            <a:r>
              <a:rPr lang="ru-RU" sz="4400" b="1" dirty="0" smtClean="0"/>
              <a:t>  </a:t>
            </a:r>
            <a:r>
              <a:rPr lang="ru-RU" sz="4400" b="1" dirty="0" err="1" smtClean="0"/>
              <a:t>роги</a:t>
            </a:r>
            <a:endParaRPr lang="ru-RU" sz="4400" b="1" dirty="0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14375" y="2730500"/>
            <a:ext cx="23574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</a:t>
            </a:r>
            <a:r>
              <a:rPr lang="ru-RU" sz="4400" b="1" dirty="0" err="1" smtClean="0"/>
              <a:t>блака</a:t>
            </a:r>
            <a:endParaRPr lang="ru-RU" sz="4400" b="1" dirty="0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5813" y="3373438"/>
            <a:ext cx="20716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г</a:t>
            </a:r>
            <a:r>
              <a:rPr lang="ru-RU" sz="4400" b="1" dirty="0" smtClean="0">
                <a:solidFill>
                  <a:schemeClr val="bg1"/>
                </a:solidFill>
              </a:rPr>
              <a:t>  </a:t>
            </a:r>
            <a:r>
              <a:rPr lang="ru-RU" sz="4400" b="1" dirty="0" smtClean="0"/>
              <a:t>зета</a:t>
            </a:r>
            <a:endParaRPr lang="ru-RU" sz="44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5813" y="4087813"/>
            <a:ext cx="27146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к</a:t>
            </a:r>
            <a:r>
              <a:rPr lang="ru-RU" sz="4400" b="1" dirty="0" smtClean="0">
                <a:solidFill>
                  <a:schemeClr val="bg1"/>
                </a:solidFill>
              </a:rPr>
              <a:t>  </a:t>
            </a:r>
            <a:r>
              <a:rPr lang="ru-RU" sz="4400" b="1" dirty="0" err="1" smtClean="0"/>
              <a:t>рабль</a:t>
            </a:r>
            <a:endParaRPr lang="ru-RU" sz="4400" b="1" dirty="0"/>
          </a:p>
        </p:txBody>
      </p:sp>
      <p:pic>
        <p:nvPicPr>
          <p:cNvPr id="11279" name="Рисунок 14" descr="screen-6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715"/>
          <a:stretch>
            <a:fillRect/>
          </a:stretch>
        </p:blipFill>
        <p:spPr bwMode="auto">
          <a:xfrm>
            <a:off x="3429000" y="4786313"/>
            <a:ext cx="12858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3071813" y="312738"/>
            <a:ext cx="3116262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Проверка:</a:t>
            </a:r>
            <a:endParaRPr lang="ru-RU" sz="48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786314" y="1428736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714876" y="2071678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    </a:t>
            </a:r>
            <a:r>
              <a:rPr lang="ru-RU" sz="4400" b="1" dirty="0" smtClean="0">
                <a:solidFill>
                  <a:srgbClr val="FF0000"/>
                </a:solidFill>
              </a:rPr>
              <a:t>и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143372" y="2786058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 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29124" y="3429000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      </a:t>
            </a:r>
            <a:r>
              <a:rPr lang="ru-RU" sz="4400" b="1" dirty="0" smtClean="0">
                <a:solidFill>
                  <a:srgbClr val="FF0000"/>
                </a:solidFill>
              </a:rPr>
              <a:t>а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714876" y="4000504"/>
            <a:ext cx="2786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 smtClean="0"/>
              <a:t>      </a:t>
            </a:r>
            <a:r>
              <a:rPr lang="ru-RU" sz="4400" b="1" dirty="0" smtClean="0">
                <a:solidFill>
                  <a:srgbClr val="FF0000"/>
                </a:solidFill>
              </a:rPr>
              <a:t>о</a:t>
            </a:r>
            <a:r>
              <a:rPr lang="ru-RU" sz="4400" b="1" dirty="0" smtClean="0"/>
              <a:t>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1786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7 3.75723E-6 L 4.44444E-6 0.5394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2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53942 L 0.49011 0.53942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11 0.53942 L 0.49011 0.0046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5 0.0104 L 0.01909 0.44578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4 0.44578 L 0.49375 0.4457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375 0.44578 L 0.49375 0.0053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7 -1.6185E-6 L 0.02344 0.34983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0.34983 L 0.48212 0.34983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775 0.34983 L 0.49775 0.00393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-3.23699E-6 L 0.03125 0.2561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25 0.25619 L 0.48594 0.25619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993 0.25619 L 0.48993 0.00463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0.01041 L -0.00399 0.15214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 0.15214 L 0.48612 0.1521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612 0.15214 L 0.48612 0.00532 " pathEditMode="fixed" rAng="0" ptsTypes="AA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C:\Documents and Settings\Мамуля\Рабочий стол\Коллекция картинок\к8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428596" y="857232"/>
            <a:ext cx="8072494" cy="5405687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50913" y="361950"/>
            <a:ext cx="3295650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 числу:</a:t>
            </a:r>
            <a:endParaRPr lang="ru-RU" sz="5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3316" name="TextBox 21"/>
          <p:cNvSpPr txBox="1">
            <a:spLocks noChangeArrowheads="1"/>
          </p:cNvSpPr>
          <p:nvPr/>
        </p:nvSpPr>
        <p:spPr bwMode="auto">
          <a:xfrm>
            <a:off x="714348" y="1643050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0000FF"/>
                </a:solidFill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</a:rPr>
              <a:t>Прекрасная, солнечная, морозная погода </a:t>
            </a:r>
            <a:endParaRPr lang="ru-RU" sz="4000" dirty="0">
              <a:solidFill>
                <a:srgbClr val="0000FF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214554"/>
            <a:ext cx="7929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 Свежая</a:t>
            </a:r>
            <a:r>
              <a:rPr lang="ru-RU" sz="2800" b="1" dirty="0">
                <a:solidFill>
                  <a:srgbClr val="0000FF"/>
                </a:solidFill>
              </a:rPr>
              <a:t>, интересная, еженедельная </a:t>
            </a:r>
            <a:r>
              <a:rPr lang="ru-RU" sz="2800" b="1" dirty="0" smtClean="0">
                <a:solidFill>
                  <a:srgbClr val="0000FF"/>
                </a:solidFill>
              </a:rPr>
              <a:t>газета</a:t>
            </a:r>
            <a:endParaRPr lang="ru-RU" sz="2800" b="1" dirty="0">
              <a:solidFill>
                <a:srgbClr val="0000FF"/>
              </a:solidFill>
            </a:endParaRPr>
          </a:p>
          <a:p>
            <a:pPr>
              <a:defRPr/>
            </a:pPr>
            <a:r>
              <a:rPr lang="ru-RU" sz="2800" b="1" dirty="0" smtClean="0">
                <a:solidFill>
                  <a:srgbClr val="0000FF"/>
                </a:solidFill>
              </a:rPr>
              <a:t> Водный</a:t>
            </a:r>
            <a:r>
              <a:rPr lang="ru-RU" sz="2800" b="1" dirty="0">
                <a:solidFill>
                  <a:srgbClr val="0000FF"/>
                </a:solidFill>
              </a:rPr>
              <a:t>, белый, </a:t>
            </a:r>
            <a:r>
              <a:rPr lang="ru-RU" sz="2800" b="1" dirty="0" smtClean="0">
                <a:solidFill>
                  <a:srgbClr val="0000FF"/>
                </a:solidFill>
              </a:rPr>
              <a:t>комфортабельный корабль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3714752"/>
            <a:ext cx="76438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</a:rPr>
              <a:t>Сладкие, яблочные, пышные, вкусные пироги</a:t>
            </a:r>
          </a:p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</a:rPr>
              <a:t>Белые, легкие, пушистые, кучевые облака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7422" y="1928802"/>
            <a:ext cx="428628" cy="4286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1928802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857884" y="1928802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43042" y="235743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643306" y="235743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235743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2" y="278605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71462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271462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643042" y="385762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385762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786314" y="378619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286512" y="378619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285852" y="428625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500298" y="428625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214810" y="421481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643570" y="421481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8" name="Picture 16" descr="C:\Documents and Settings\Мамуля\Рабочий стол\Коллекция картинок\к8.jpg"/>
          <p:cNvPicPr>
            <a:picLocks noChangeAspect="1" noChangeArrowheads="1"/>
          </p:cNvPicPr>
          <p:nvPr/>
        </p:nvPicPr>
        <p:blipFill>
          <a:blip r:embed="rId2" cstate="email">
            <a:lum bright="70000" contrast="-70000"/>
          </a:blip>
          <a:srcRect/>
          <a:stretch>
            <a:fillRect/>
          </a:stretch>
        </p:blipFill>
        <p:spPr bwMode="auto">
          <a:xfrm>
            <a:off x="571472" y="1739341"/>
            <a:ext cx="7643866" cy="511865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50913" y="361950"/>
            <a:ext cx="2957512" cy="923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5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По роду:</a:t>
            </a:r>
            <a:endParaRPr lang="ru-RU" sz="5400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714488"/>
            <a:ext cx="6798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Прекрасная, солнечная, морозная погода </a:t>
            </a:r>
            <a:endParaRPr lang="ru-RU" sz="2800" dirty="0">
              <a:solidFill>
                <a:srgbClr val="0000FF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42976" y="2143116"/>
            <a:ext cx="6812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Свежая, интересная, еженедельная газета</a:t>
            </a:r>
            <a:endParaRPr lang="ru-RU" sz="28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85786" y="3105835"/>
            <a:ext cx="74295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00B050"/>
                </a:solidFill>
              </a:rPr>
              <a:t>Водный, белый, комфортабельный корабль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786" y="3500438"/>
            <a:ext cx="73581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Сладкий, яблочный, пышный, вкусный пирог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4429132"/>
            <a:ext cx="68222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</a:rPr>
              <a:t>Белые, легкие, пушистые, кучевые облака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929322" y="321468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000496" y="2285992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1857364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2214554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178592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00232" y="2285992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43042" y="321468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2857488" y="321468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785918" y="3643314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357686" y="178592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28992" y="357187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857488" y="4500570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643042" y="457200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5000628" y="3571876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00826" y="3643314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500562" y="457200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6000760" y="4572008"/>
            <a:ext cx="428628" cy="3571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509</Words>
  <Application>Microsoft Office PowerPoint</Application>
  <PresentationFormat>Экран (4:3)</PresentationFormat>
  <Paragraphs>109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Речевая деятельность:</vt:lpstr>
      <vt:lpstr>Мудрым никто не родился,       а научился.</vt:lpstr>
      <vt:lpstr>Имя прилагательное</vt:lpstr>
      <vt:lpstr>Новое, древняя, готовая,  весеннее, смешной, длинный, гибкий.</vt:lpstr>
      <vt:lpstr>Словарь:</vt:lpstr>
      <vt:lpstr>Презентация PowerPoint</vt:lpstr>
      <vt:lpstr>Презентация PowerPoint</vt:lpstr>
      <vt:lpstr>Презентация PowerPoint</vt:lpstr>
      <vt:lpstr>ИМ.ПРИЛ.          ИМ.СУЩ.</vt:lpstr>
      <vt:lpstr>Презентация PowerPoint</vt:lpstr>
      <vt:lpstr>Задание: Вставить вместо         подходящее по смыслу прилагательные. Определить род, число, падеж имен прилагательных.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</vt:lpstr>
      <vt:lpstr>Презентация PowerPoint</vt:lpstr>
      <vt:lpstr>Презентация PowerPoint</vt:lpstr>
      <vt:lpstr>Задание: Определи падеж имён прилагательных.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Михеева</cp:lastModifiedBy>
  <cp:revision>40</cp:revision>
  <dcterms:created xsi:type="dcterms:W3CDTF">2011-11-01T15:35:25Z</dcterms:created>
  <dcterms:modified xsi:type="dcterms:W3CDTF">2016-01-18T08:18:16Z</dcterms:modified>
</cp:coreProperties>
</file>