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8" r:id="rId3"/>
    <p:sldId id="259" r:id="rId4"/>
    <p:sldId id="323" r:id="rId5"/>
    <p:sldId id="288" r:id="rId6"/>
    <p:sldId id="291" r:id="rId7"/>
    <p:sldId id="293" r:id="rId8"/>
    <p:sldId id="325" r:id="rId9"/>
    <p:sldId id="289" r:id="rId10"/>
    <p:sldId id="294" r:id="rId11"/>
    <p:sldId id="322" r:id="rId12"/>
    <p:sldId id="295" r:id="rId13"/>
    <p:sldId id="296" r:id="rId14"/>
    <p:sldId id="297" r:id="rId15"/>
    <p:sldId id="298" r:id="rId16"/>
    <p:sldId id="277" r:id="rId17"/>
    <p:sldId id="299" r:id="rId18"/>
    <p:sldId id="301" r:id="rId19"/>
    <p:sldId id="302" r:id="rId20"/>
    <p:sldId id="303" r:id="rId21"/>
    <p:sldId id="304" r:id="rId22"/>
    <p:sldId id="305" r:id="rId23"/>
    <p:sldId id="315" r:id="rId24"/>
    <p:sldId id="300" r:id="rId25"/>
    <p:sldId id="319" r:id="rId26"/>
    <p:sldId id="320" r:id="rId27"/>
    <p:sldId id="311" r:id="rId28"/>
    <p:sldId id="324" r:id="rId2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6649" autoAdjust="0"/>
    <p:restoredTop sz="94660"/>
  </p:normalViewPr>
  <p:slideViewPr>
    <p:cSldViewPr>
      <p:cViewPr>
        <p:scale>
          <a:sx n="66" d="100"/>
          <a:sy n="66" d="100"/>
        </p:scale>
        <p:origin x="-1464" y="-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188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2399396-2711-4CC8-97BF-85DAED53FE81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25CB1E-845A-4AA4-A497-E42816C7A3F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4157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5CB1E-845A-4AA4-A497-E42816C7A3FC}" type="slidenum">
              <a:rPr lang="ru-RU" smtClean="0">
                <a:solidFill>
                  <a:prstClr val="black"/>
                </a:solidFill>
              </a:rPr>
              <a:pPr/>
              <a:t>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452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5CB1E-845A-4AA4-A497-E42816C7A3FC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06549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D25CB1E-845A-4AA4-A497-E42816C7A3FC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50452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089A22-9C71-43C1-9610-A27D25F9D5EC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38329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C089A22-9C71-43C1-9610-A27D25F9D5EC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638329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5613D3FD-9720-4574-9BCF-316079D8E2F2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0D037949-364A-4803-BEBD-A426D4E95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D3FD-9720-4574-9BCF-316079D8E2F2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7949-364A-4803-BEBD-A426D4E95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D3FD-9720-4574-9BCF-316079D8E2F2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7949-364A-4803-BEBD-A426D4E95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D3FD-9720-4574-9BCF-316079D8E2F2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7949-364A-4803-BEBD-A426D4E95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D3FD-9720-4574-9BCF-316079D8E2F2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7949-364A-4803-BEBD-A426D4E95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D3FD-9720-4574-9BCF-316079D8E2F2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7949-364A-4803-BEBD-A426D4E958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D3FD-9720-4574-9BCF-316079D8E2F2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7949-364A-4803-BEBD-A426D4E958F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D3FD-9720-4574-9BCF-316079D8E2F2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7949-364A-4803-BEBD-A426D4E95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13D3FD-9720-4574-9BCF-316079D8E2F2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D037949-364A-4803-BEBD-A426D4E95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5613D3FD-9720-4574-9BCF-316079D8E2F2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0D037949-364A-4803-BEBD-A426D4E95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5613D3FD-9720-4574-9BCF-316079D8E2F2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0D037949-364A-4803-BEBD-A426D4E95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5613D3FD-9720-4574-9BCF-316079D8E2F2}" type="datetimeFigureOut">
              <a:rPr lang="ru-RU" smtClean="0"/>
              <a:pPr/>
              <a:t>27.03.2017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0D037949-364A-4803-BEBD-A426D4E958F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7" Type="http://schemas.openxmlformats.org/officeDocument/2006/relationships/slide" Target="slide22.xml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1.xml"/><Relationship Id="rId5" Type="http://schemas.openxmlformats.org/officeDocument/2006/relationships/slide" Target="slide20.xml"/><Relationship Id="rId4" Type="http://schemas.openxmlformats.org/officeDocument/2006/relationships/slide" Target="slide19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" Target="slide17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0.pn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331640" y="1412776"/>
            <a:ext cx="6480720" cy="194421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Обучение </a:t>
            </a:r>
            <a:b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методам </a:t>
            </a: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решения задач </a:t>
            </a:r>
            <a:b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32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средство формирования культуры </a:t>
            </a:r>
            <a:r>
              <a:rPr lang="ru-RU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мышления</a:t>
            </a:r>
            <a:endParaRPr lang="ru-RU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91680" y="4077072"/>
            <a:ext cx="5712179" cy="1440160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</a:rPr>
              <a:t>Тряпочкина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Наталья Викторовна</a:t>
            </a:r>
          </a:p>
          <a:p>
            <a:pPr algn="r"/>
            <a:r>
              <a:rPr lang="ru-RU" sz="1800" b="1" dirty="0">
                <a:solidFill>
                  <a:schemeClr val="tx2">
                    <a:lumMod val="75000"/>
                  </a:schemeClr>
                </a:solidFill>
              </a:rPr>
              <a:t>у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читель математики</a:t>
            </a:r>
          </a:p>
          <a:p>
            <a:pPr algn="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ГБОУ СОШ №1 </a:t>
            </a:r>
            <a:r>
              <a:rPr lang="ru-RU" sz="1800" b="1" dirty="0" err="1" smtClean="0">
                <a:solidFill>
                  <a:schemeClr val="tx2">
                    <a:lumMod val="75000"/>
                  </a:schemeClr>
                </a:solidFill>
              </a:rPr>
              <a:t>с.Приволжье</a:t>
            </a:r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</a:p>
          <a:p>
            <a:pPr algn="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муниципального района Приволжский </a:t>
            </a:r>
          </a:p>
          <a:p>
            <a:pPr algn="r"/>
            <a:r>
              <a:rPr lang="ru-RU" sz="1800" b="1" dirty="0" smtClean="0">
                <a:solidFill>
                  <a:schemeClr val="tx2">
                    <a:lumMod val="75000"/>
                  </a:schemeClr>
                </a:solidFill>
              </a:rPr>
              <a:t>Самарской области</a:t>
            </a:r>
            <a:endParaRPr lang="ru-RU" sz="1800" b="1" dirty="0">
              <a:solidFill>
                <a:schemeClr val="tx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052702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971600" y="1340768"/>
            <a:ext cx="7272808" cy="374441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/>
              <a:t> </a:t>
            </a:r>
            <a:endParaRPr lang="en-US" dirty="0" smtClean="0"/>
          </a:p>
          <a:p>
            <a:pPr marL="0" indent="0">
              <a:buNone/>
            </a:pPr>
            <a:r>
              <a:rPr lang="ru-RU" sz="39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«… </a:t>
            </a:r>
            <a:r>
              <a:rPr lang="ru-RU" sz="3900" b="1" i="1" dirty="0">
                <a:solidFill>
                  <a:srgbClr val="002060"/>
                </a:solidFill>
                <a:latin typeface="Monotype Corsiva" panose="03010101010201010101" pitchFamily="66" charset="0"/>
              </a:rPr>
              <a:t>Дурное обучение наводит на мысль, что предмет по силам только особенным умам, в то время как на самом деле он является знанием всеобщим</a:t>
            </a:r>
            <a:r>
              <a:rPr lang="ru-RU" sz="3900" b="1" i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…»</a:t>
            </a:r>
            <a:r>
              <a:rPr lang="ru-RU" sz="3900" b="1" dirty="0">
                <a:solidFill>
                  <a:srgbClr val="002060"/>
                </a:solidFill>
              </a:rPr>
              <a:t> </a:t>
            </a:r>
          </a:p>
          <a:p>
            <a:pPr marL="0" indent="0" algn="r">
              <a:buNone/>
            </a:pPr>
            <a:r>
              <a:rPr lang="ru-RU" sz="3200" b="1" i="1" dirty="0" smtClean="0">
                <a:solidFill>
                  <a:srgbClr val="002060"/>
                </a:solidFill>
              </a:rPr>
              <a:t>В.А</a:t>
            </a:r>
            <a:r>
              <a:rPr lang="ru-RU" sz="3200" b="1" i="1" dirty="0">
                <a:solidFill>
                  <a:srgbClr val="002060"/>
                </a:solidFill>
              </a:rPr>
              <a:t>. </a:t>
            </a:r>
            <a:r>
              <a:rPr lang="ru-RU" sz="3200" b="1" i="1" dirty="0" smtClean="0">
                <a:solidFill>
                  <a:srgbClr val="002060"/>
                </a:solidFill>
              </a:rPr>
              <a:t>Юнг</a:t>
            </a:r>
            <a:endParaRPr lang="ru-RU" sz="3200" b="1" i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764704"/>
            <a:ext cx="633670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600" b="1" i="1" dirty="0" smtClean="0">
                <a:solidFill>
                  <a:schemeClr val="tx2">
                    <a:lumMod val="50000"/>
                  </a:schemeClr>
                </a:solidFill>
              </a:rPr>
              <a:t>4)  несовершенств</a:t>
            </a:r>
            <a:r>
              <a:rPr lang="ru-RU" sz="2600" b="1" i="1" dirty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ru-RU" sz="26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600" b="1" i="1" dirty="0">
                <a:solidFill>
                  <a:schemeClr val="tx2">
                    <a:lumMod val="50000"/>
                  </a:schemeClr>
                </a:solidFill>
              </a:rPr>
              <a:t>используемых педагогических </a:t>
            </a:r>
            <a:r>
              <a:rPr lang="ru-RU" sz="2600" b="1" i="1" dirty="0" smtClean="0">
                <a:solidFill>
                  <a:schemeClr val="tx2">
                    <a:lumMod val="50000"/>
                  </a:schemeClr>
                </a:solidFill>
              </a:rPr>
              <a:t>технологий</a:t>
            </a:r>
            <a:endParaRPr lang="ru-RU" sz="2600" b="1" i="1" dirty="0">
              <a:solidFill>
                <a:schemeClr val="tx2">
                  <a:lumMod val="50000"/>
                </a:schemeClr>
              </a:solidFill>
            </a:endParaRPr>
          </a:p>
        </p:txBody>
      </p:sp>
      <p:pic>
        <p:nvPicPr>
          <p:cNvPr id="5" name="Рисунок 4" descr="http://www.cuestonian.com/wp-content/uploads/2012/05/istock_000005377886medium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1600" y="4293096"/>
            <a:ext cx="2304256" cy="1659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cbs-angarsk.ru/images/stories/novosti/Biblionovosti_2016/Fotolia__61446673__Subscription__Monthly__M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399284" y="4293096"/>
            <a:ext cx="2396852" cy="165963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http://www.divinewellness.ca/wp-content/uploads/helping-kids-in-school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12160" y="4752578"/>
            <a:ext cx="1804670" cy="1200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0068503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1043608" y="3573016"/>
            <a:ext cx="7056784" cy="2520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>
                <a:solidFill>
                  <a:srgbClr val="FF0000"/>
                </a:solidFill>
              </a:rPr>
              <a:t>Культура мышления </a:t>
            </a:r>
            <a:r>
              <a:rPr lang="ru-RU" b="1" i="1" dirty="0">
                <a:solidFill>
                  <a:schemeClr val="bg2">
                    <a:lumMod val="25000"/>
                  </a:schemeClr>
                </a:solidFill>
              </a:rPr>
              <a:t>– это совокупность формально-логических, языковых, содержательно-методологических и этнических требований и норм, предъявляемых к интеллектуальной деятельности человека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971600" y="692696"/>
            <a:ext cx="5112568" cy="1872208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3600" b="1" dirty="0">
                <a:solidFill>
                  <a:schemeClr val="tx2">
                    <a:lumMod val="50000"/>
                  </a:schemeClr>
                </a:solidFill>
                <a:latin typeface="Monotype Corsiva" panose="03010101010201010101" pitchFamily="66" charset="0"/>
              </a:rPr>
              <a:t> </a:t>
            </a:r>
            <a:r>
              <a:rPr lang="ru-RU" sz="3600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«Математику уже затем учить следует, что она ум в порядок приводит»  </a:t>
            </a:r>
          </a:p>
          <a:p>
            <a:pPr marL="0" indent="0" algn="r">
              <a:buNone/>
            </a:pPr>
            <a:endParaRPr lang="en-US" sz="2800" b="1" dirty="0" smtClean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r">
              <a:buNone/>
            </a:pPr>
            <a:r>
              <a:rPr lang="ru-RU" sz="2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М.В. Ломоносов</a:t>
            </a:r>
            <a:endParaRPr lang="ru-RU" sz="28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940152" y="762376"/>
            <a:ext cx="2316462" cy="28106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9080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419873" y="2492896"/>
            <a:ext cx="4752528" cy="3456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Общий приём </a:t>
            </a:r>
            <a:r>
              <a:rPr lang="ru-RU" b="1" i="1" dirty="0">
                <a:solidFill>
                  <a:srgbClr val="002060"/>
                </a:solidFill>
              </a:rPr>
              <a:t>решения задач </a:t>
            </a: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«…включает</a:t>
            </a:r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: знания этапов решения (процессов), методов (способов) решения, типов задач, оснований выбора способа решения, а также владение предметными знаниями: понятиями, определениями терминов, правилами, формулами, логическими приемами и операциями…» </a:t>
            </a:r>
            <a:endParaRPr lang="ru-RU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sz="14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sz="1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6296" y="1484784"/>
            <a:ext cx="2396851" cy="36004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997644" y="4941168"/>
            <a:ext cx="2448272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Асмолов</a:t>
            </a:r>
            <a:r>
              <a:rPr lang="ru-RU" sz="2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Александр Григорьевич</a:t>
            </a:r>
            <a:endParaRPr lang="ru-RU" sz="2400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56531" y="155679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Обучение методам решения конкретных задач</a:t>
            </a:r>
            <a:endParaRPr lang="ru-RU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35696" y="69269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Обучение методам решения задач</a:t>
            </a:r>
            <a:endParaRPr lang="ru-RU" b="1" i="1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41841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2195736" y="836712"/>
            <a:ext cx="6120680" cy="8640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Обучение 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7030A0"/>
                </a:solidFill>
              </a:rPr>
              <a:t>общему </a:t>
            </a:r>
            <a:r>
              <a:rPr lang="ru-RU" sz="2800" b="1" i="1" dirty="0">
                <a:solidFill>
                  <a:srgbClr val="7030A0"/>
                </a:solidFill>
              </a:rPr>
              <a:t>приему решения задач </a:t>
            </a:r>
            <a:endParaRPr lang="ru-RU" sz="2800" b="1" i="1" dirty="0" smtClean="0">
              <a:solidFill>
                <a:srgbClr val="7030A0"/>
              </a:solidFill>
            </a:endParaRP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(</a:t>
            </a:r>
            <a:r>
              <a:rPr lang="ru-RU" b="1" i="1" dirty="0">
                <a:solidFill>
                  <a:srgbClr val="FF0000"/>
                </a:solidFill>
              </a:rPr>
              <a:t>по </a:t>
            </a:r>
            <a:r>
              <a:rPr lang="ru-RU" b="1" i="1" dirty="0" err="1">
                <a:solidFill>
                  <a:srgbClr val="FF0000"/>
                </a:solidFill>
              </a:rPr>
              <a:t>А.Г.Асмолову</a:t>
            </a:r>
            <a:r>
              <a:rPr lang="ru-RU" b="1" i="1" dirty="0">
                <a:solidFill>
                  <a:srgbClr val="FF0000"/>
                </a:solidFill>
              </a:rPr>
              <a:t>) </a:t>
            </a:r>
            <a:r>
              <a:rPr lang="ru-RU" sz="2800" b="1" i="1" dirty="0">
                <a:solidFill>
                  <a:srgbClr val="7030A0"/>
                </a:solidFill>
              </a:rPr>
              <a:t>предполагает</a:t>
            </a:r>
            <a:r>
              <a:rPr lang="ru-RU" sz="2800" b="1" i="1" dirty="0" smtClean="0">
                <a:solidFill>
                  <a:srgbClr val="7030A0"/>
                </a:solidFill>
              </a:rPr>
              <a:t>:</a:t>
            </a: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57504" y="548681"/>
            <a:ext cx="1288374" cy="193531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605817" y="4725144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endParaRPr lang="ru-RU" sz="2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835697" y="4525089"/>
            <a:ext cx="626469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ru-RU" sz="2000" b="1" i="1" dirty="0" smtClean="0">
                <a:solidFill>
                  <a:srgbClr val="002060"/>
                </a:solidFill>
              </a:rPr>
              <a:t>- сопровождение </a:t>
            </a:r>
            <a:r>
              <a:rPr lang="ru-RU" sz="2000" b="1" i="1" dirty="0">
                <a:solidFill>
                  <a:srgbClr val="002060"/>
                </a:solidFill>
              </a:rPr>
              <a:t>четкими алгоритмами их решения и описанием процесса рассуждения  (анализ текста и моделирование, механизм перевода  в знаково-символическую форму)</a:t>
            </a:r>
            <a:endParaRPr lang="ru-RU" sz="2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835697" y="3131737"/>
            <a:ext cx="617883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ru-RU" sz="2400" b="1" i="1" dirty="0">
                <a:solidFill>
                  <a:srgbClr val="002060"/>
                </a:solidFill>
              </a:rPr>
              <a:t>- </a:t>
            </a:r>
            <a:r>
              <a:rPr lang="ru-RU" sz="2000" b="1" i="1" dirty="0">
                <a:solidFill>
                  <a:srgbClr val="002060"/>
                </a:solidFill>
              </a:rPr>
              <a:t>формирование умения решать эти ключевые задачи в логике укрупнения дидактических единиц (прямые и обратные задачи);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1835697" y="2456853"/>
            <a:ext cx="62646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ru-RU" sz="2000" b="1" i="1" dirty="0">
                <a:solidFill>
                  <a:srgbClr val="002060"/>
                </a:solidFill>
              </a:rPr>
              <a:t>- фиксированный набор  типов задач, которые выступают в качестве ключевых;</a:t>
            </a:r>
            <a:endParaRPr lang="ru-RU" sz="2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489382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707904" y="836712"/>
            <a:ext cx="4608512" cy="8640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Виды уроков 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FF0000"/>
                </a:solidFill>
              </a:rPr>
              <a:t>(по Р.Г. </a:t>
            </a:r>
            <a:r>
              <a:rPr lang="ru-RU" sz="2800" b="1" i="1" dirty="0" err="1" smtClean="0">
                <a:solidFill>
                  <a:srgbClr val="FF0000"/>
                </a:solidFill>
              </a:rPr>
              <a:t>Хазанкину</a:t>
            </a:r>
            <a:r>
              <a:rPr lang="ru-RU" sz="2800" b="1" i="1" dirty="0" smtClean="0">
                <a:solidFill>
                  <a:srgbClr val="FF0000"/>
                </a:solidFill>
              </a:rPr>
              <a:t>):</a:t>
            </a:r>
            <a:endParaRPr lang="ru-RU" sz="2800" b="1" i="1" dirty="0" smtClean="0">
              <a:solidFill>
                <a:srgbClr val="7030A0"/>
              </a:solidFill>
            </a:endParaRPr>
          </a:p>
          <a:p>
            <a:pPr marL="0" indent="0">
              <a:buNone/>
            </a:pPr>
            <a:endParaRPr lang="ru-RU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605817" y="4725144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endParaRPr lang="ru-RU" sz="2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12807" y="4797991"/>
            <a:ext cx="41764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ru-RU" sz="2800" b="1" i="1" dirty="0" smtClean="0">
                <a:solidFill>
                  <a:srgbClr val="002060"/>
                </a:solidFill>
              </a:rPr>
              <a:t>-</a:t>
            </a:r>
            <a:r>
              <a:rPr lang="ru-RU" sz="20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>
                <a:solidFill>
                  <a:srgbClr val="002060"/>
                </a:solidFill>
              </a:rPr>
              <a:t>з</a:t>
            </a:r>
            <a:r>
              <a:rPr lang="ru-RU" sz="2800" b="1" i="1" dirty="0" smtClean="0">
                <a:solidFill>
                  <a:srgbClr val="002060"/>
                </a:solidFill>
              </a:rPr>
              <a:t>ачётные уроки</a:t>
            </a:r>
            <a:endParaRPr lang="ru-RU" sz="2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838064" y="2492896"/>
            <a:ext cx="354224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ru-RU" sz="2800" b="1" i="1" dirty="0" smtClean="0">
                <a:solidFill>
                  <a:srgbClr val="002060"/>
                </a:solidFill>
              </a:rPr>
              <a:t>-</a:t>
            </a: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r>
              <a:rPr lang="ru-RU" sz="2800" b="1" i="1" dirty="0" smtClean="0">
                <a:solidFill>
                  <a:srgbClr val="002060"/>
                </a:solidFill>
              </a:rPr>
              <a:t>уроки решения ключевых задач по теме;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3838064" y="2006077"/>
            <a:ext cx="41764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ru-RU" sz="2800" b="1" i="1" dirty="0" smtClean="0">
                <a:solidFill>
                  <a:srgbClr val="002060"/>
                </a:solidFill>
              </a:rPr>
              <a:t>- уроки - лекции;</a:t>
            </a:r>
            <a:endParaRPr lang="ru-RU" sz="2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935822" y="3906885"/>
            <a:ext cx="2641794" cy="1548211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b="1" i="1" dirty="0" err="1" smtClean="0">
                <a:solidFill>
                  <a:srgbClr val="FF0000"/>
                </a:solidFill>
              </a:rPr>
              <a:t>Хазанкин</a:t>
            </a:r>
            <a:r>
              <a:rPr lang="ru-RU" b="1" i="1" dirty="0" smtClean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Роман Григорьевич </a:t>
            </a:r>
            <a:r>
              <a:rPr lang="ru-RU" sz="1900" b="1" i="1" dirty="0" smtClean="0">
                <a:solidFill>
                  <a:srgbClr val="FF0000"/>
                </a:solidFill>
              </a:rPr>
              <a:t>учитель - новатор</a:t>
            </a:r>
            <a:endParaRPr lang="ru-RU" sz="1900" b="1" i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0475" t="8978" r="20283"/>
          <a:stretch/>
        </p:blipFill>
        <p:spPr bwMode="auto">
          <a:xfrm>
            <a:off x="899592" y="705976"/>
            <a:ext cx="2865668" cy="329908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Прямоугольник 12"/>
          <p:cNvSpPr/>
          <p:nvPr/>
        </p:nvSpPr>
        <p:spPr>
          <a:xfrm>
            <a:off x="3923926" y="3771037"/>
            <a:ext cx="417646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ru-RU" sz="2800" b="1" i="1" dirty="0" smtClean="0">
                <a:solidFill>
                  <a:srgbClr val="002060"/>
                </a:solidFill>
              </a:rPr>
              <a:t>- уроки - консультации;</a:t>
            </a:r>
            <a:endParaRPr lang="ru-RU" sz="28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872395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3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707904" y="836712"/>
            <a:ext cx="4608512" cy="864096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600" b="1" i="1" dirty="0" smtClean="0">
                <a:solidFill>
                  <a:srgbClr val="002060"/>
                </a:solidFill>
              </a:rPr>
              <a:t>«…Сила </a:t>
            </a:r>
            <a:r>
              <a:rPr lang="ru-RU" sz="2600" b="1" i="1" dirty="0">
                <a:solidFill>
                  <a:srgbClr val="002060"/>
                </a:solidFill>
              </a:rPr>
              <a:t>методики состоит в том, чтобы от одной задачи получить максимальную образовательную отдачу, причем в разных </a:t>
            </a:r>
            <a:r>
              <a:rPr lang="ru-RU" sz="2600" b="1" i="1" dirty="0" smtClean="0">
                <a:solidFill>
                  <a:srgbClr val="002060"/>
                </a:solidFill>
              </a:rPr>
              <a:t>аспектах» 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1605817" y="4725144"/>
            <a:ext cx="6408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spcBef>
                <a:spcPct val="20000"/>
              </a:spcBef>
              <a:buClr>
                <a:srgbClr val="AA2B1E"/>
              </a:buClr>
              <a:buSzPct val="85000"/>
            </a:pPr>
            <a:r>
              <a:rPr lang="ru-RU" sz="2400" b="1" i="1" dirty="0" smtClean="0">
                <a:solidFill>
                  <a:srgbClr val="002060"/>
                </a:solidFill>
              </a:rPr>
              <a:t> </a:t>
            </a:r>
            <a:endParaRPr lang="ru-RU" sz="20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935822" y="3906886"/>
            <a:ext cx="2641794" cy="127992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Калягин </a:t>
            </a:r>
          </a:p>
          <a:p>
            <a:pPr marL="0" indent="0" algn="ctr"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Юрий Михайлович</a:t>
            </a:r>
            <a:endParaRPr lang="ru-RU" sz="1900" b="1" i="1" dirty="0">
              <a:solidFill>
                <a:srgbClr val="FF0000"/>
              </a:solidFill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15617" y="753555"/>
            <a:ext cx="2416776" cy="30963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706610"/>
            <a:ext cx="1584176" cy="24384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6316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89911" y="680199"/>
            <a:ext cx="7775575" cy="5497601"/>
          </a:xfrm>
        </p:spPr>
      </p:pic>
      <p:sp>
        <p:nvSpPr>
          <p:cNvPr id="8" name="TextBox 7"/>
          <p:cNvSpPr txBox="1"/>
          <p:nvPr/>
        </p:nvSpPr>
        <p:spPr>
          <a:xfrm>
            <a:off x="1979712" y="611396"/>
            <a:ext cx="58066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</a:rPr>
              <a:t>Тема «Числовые неравенства»</a:t>
            </a:r>
            <a:endParaRPr lang="ru-RU" sz="2400" b="1" dirty="0">
              <a:solidFill>
                <a:srgbClr val="002060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 flipV="1">
            <a:off x="2987824" y="1073061"/>
            <a:ext cx="5698" cy="519707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/>
          <p:cNvSpPr txBox="1"/>
          <p:nvPr/>
        </p:nvSpPr>
        <p:spPr>
          <a:xfrm>
            <a:off x="827584" y="959743"/>
            <a:ext cx="20086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</a:rPr>
              <a:t>Определение:</a:t>
            </a:r>
            <a:endParaRPr lang="ru-RU" sz="2000" b="1" dirty="0">
              <a:solidFill>
                <a:srgbClr val="002060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3131840" y="980728"/>
            <a:ext cx="51845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>
                <a:solidFill>
                  <a:srgbClr val="002060"/>
                </a:solidFill>
              </a:rPr>
              <a:t>Числовые неравенства имеют следующие свойства: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827584" y="1283791"/>
            <a:ext cx="2304256" cy="26161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/>
              <a:t>а &gt; b, </a:t>
            </a:r>
            <a:endParaRPr lang="ru-RU" sz="2000" b="1" dirty="0" smtClean="0"/>
          </a:p>
          <a:p>
            <a:r>
              <a:rPr lang="ru-RU" sz="2000" b="1" dirty="0" smtClean="0"/>
              <a:t>если </a:t>
            </a:r>
            <a:r>
              <a:rPr lang="ru-RU" sz="2000" b="1" dirty="0"/>
              <a:t>а – b &gt; 0; </a:t>
            </a:r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а </a:t>
            </a:r>
            <a:r>
              <a:rPr lang="ru-RU" sz="2000" b="1" dirty="0"/>
              <a:t>&lt; b, </a:t>
            </a:r>
            <a:endParaRPr lang="ru-RU" sz="2000" b="1" dirty="0" smtClean="0"/>
          </a:p>
          <a:p>
            <a:r>
              <a:rPr lang="ru-RU" sz="2000" b="1" dirty="0" smtClean="0"/>
              <a:t>если </a:t>
            </a:r>
            <a:r>
              <a:rPr lang="ru-RU" sz="2000" b="1" dirty="0"/>
              <a:t>а – b &lt; 0; </a:t>
            </a:r>
            <a:endParaRPr lang="ru-RU" sz="2000" b="1" dirty="0" smtClean="0"/>
          </a:p>
          <a:p>
            <a:endParaRPr lang="ru-RU" sz="2000" b="1" dirty="0" smtClean="0"/>
          </a:p>
          <a:p>
            <a:r>
              <a:rPr lang="ru-RU" sz="2000" b="1" dirty="0" smtClean="0"/>
              <a:t>а </a:t>
            </a:r>
            <a:r>
              <a:rPr lang="ru-RU" sz="2000" b="1" dirty="0"/>
              <a:t>= b, </a:t>
            </a:r>
            <a:endParaRPr lang="ru-RU" sz="2000" b="1" dirty="0" smtClean="0"/>
          </a:p>
          <a:p>
            <a:r>
              <a:rPr lang="ru-RU" sz="2000" b="1" dirty="0" smtClean="0"/>
              <a:t>если </a:t>
            </a:r>
            <a:r>
              <a:rPr lang="ru-RU" sz="2000" b="1" dirty="0"/>
              <a:t>а – b = 0</a:t>
            </a:r>
            <a:r>
              <a:rPr lang="ru-RU" sz="2400" dirty="0"/>
              <a:t>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131840" y="1622414"/>
            <a:ext cx="5261648" cy="48013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FF0000"/>
                </a:solidFill>
              </a:rPr>
              <a:t>Теорема 1. </a:t>
            </a:r>
            <a:endParaRPr lang="ru-RU" sz="1400" b="1" dirty="0" smtClean="0">
              <a:solidFill>
                <a:srgbClr val="FF0000"/>
              </a:solidFill>
            </a:endParaRPr>
          </a:p>
          <a:p>
            <a:r>
              <a:rPr lang="ru-RU" sz="1400" b="1" dirty="0" smtClean="0"/>
              <a:t>Если </a:t>
            </a:r>
            <a:r>
              <a:rPr lang="ru-RU" sz="1400" b="1" dirty="0"/>
              <a:t>а &gt; b, то b &lt; а;  если а &lt; b, то b &gt; а</a:t>
            </a:r>
          </a:p>
          <a:p>
            <a:endParaRPr lang="ru-RU" sz="1000" b="1" dirty="0" smtClean="0">
              <a:solidFill>
                <a:srgbClr val="FF0000"/>
              </a:solidFill>
            </a:endParaRPr>
          </a:p>
          <a:p>
            <a:r>
              <a:rPr lang="ru-RU" sz="1400" b="1" dirty="0" smtClean="0">
                <a:solidFill>
                  <a:srgbClr val="FF0000"/>
                </a:solidFill>
              </a:rPr>
              <a:t>Теорема </a:t>
            </a:r>
            <a:r>
              <a:rPr lang="ru-RU" sz="1400" b="1" dirty="0">
                <a:solidFill>
                  <a:srgbClr val="FF0000"/>
                </a:solidFill>
              </a:rPr>
              <a:t>2.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sz="1400" b="1" dirty="0" smtClean="0"/>
              <a:t>Если </a:t>
            </a:r>
            <a:r>
              <a:rPr lang="ru-RU" sz="1400" b="1" dirty="0"/>
              <a:t>а &lt; b  и  b &lt; с, то а &lt; с.</a:t>
            </a:r>
          </a:p>
          <a:p>
            <a:endParaRPr lang="ru-RU" sz="1000" b="1" dirty="0" smtClean="0">
              <a:solidFill>
                <a:srgbClr val="FF0000"/>
              </a:solidFill>
            </a:endParaRPr>
          </a:p>
          <a:p>
            <a:r>
              <a:rPr lang="ru-RU" sz="1400" b="1" dirty="0" smtClean="0">
                <a:solidFill>
                  <a:srgbClr val="FF0000"/>
                </a:solidFill>
              </a:rPr>
              <a:t>Теорема </a:t>
            </a:r>
            <a:r>
              <a:rPr lang="ru-RU" sz="1400" b="1" dirty="0">
                <a:solidFill>
                  <a:srgbClr val="FF0000"/>
                </a:solidFill>
              </a:rPr>
              <a:t>3.</a:t>
            </a:r>
            <a:r>
              <a:rPr lang="ru-RU" sz="1400" b="1" dirty="0">
                <a:solidFill>
                  <a:srgbClr val="002060"/>
                </a:solidFill>
              </a:rPr>
              <a:t>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sz="1400" b="1" dirty="0" smtClean="0"/>
              <a:t>Если </a:t>
            </a:r>
            <a:r>
              <a:rPr lang="ru-RU" sz="1400" b="1" dirty="0"/>
              <a:t>а &lt; b  и  с – любое число, то а + с &lt; b + с.</a:t>
            </a:r>
          </a:p>
          <a:p>
            <a:endParaRPr lang="ru-RU" sz="1000" b="1" dirty="0" smtClean="0">
              <a:solidFill>
                <a:srgbClr val="FF0000"/>
              </a:solidFill>
            </a:endParaRPr>
          </a:p>
          <a:p>
            <a:r>
              <a:rPr lang="ru-RU" sz="1400" b="1" dirty="0" smtClean="0">
                <a:solidFill>
                  <a:srgbClr val="FF0000"/>
                </a:solidFill>
              </a:rPr>
              <a:t>Теорема </a:t>
            </a:r>
            <a:r>
              <a:rPr lang="ru-RU" sz="1400" b="1" dirty="0">
                <a:solidFill>
                  <a:srgbClr val="FF0000"/>
                </a:solidFill>
              </a:rPr>
              <a:t>4. </a:t>
            </a:r>
            <a:endParaRPr lang="ru-RU" sz="1400" b="1" dirty="0" smtClean="0">
              <a:solidFill>
                <a:srgbClr val="FF0000"/>
              </a:solidFill>
            </a:endParaRPr>
          </a:p>
          <a:p>
            <a:r>
              <a:rPr lang="ru-RU" sz="1400" b="1" dirty="0" smtClean="0"/>
              <a:t>Если </a:t>
            </a:r>
            <a:r>
              <a:rPr lang="ru-RU" sz="1400" b="1" dirty="0"/>
              <a:t>а &lt; b  и  с – положительное число, то ас &lt; </a:t>
            </a:r>
            <a:r>
              <a:rPr lang="ru-RU" sz="1400" b="1" dirty="0" err="1"/>
              <a:t>bс</a:t>
            </a:r>
            <a:r>
              <a:rPr lang="ru-RU" sz="1400" b="1" dirty="0" smtClean="0"/>
              <a:t>. </a:t>
            </a:r>
          </a:p>
          <a:p>
            <a:r>
              <a:rPr lang="ru-RU" sz="1400" b="1" dirty="0" smtClean="0"/>
              <a:t>Если </a:t>
            </a:r>
            <a:r>
              <a:rPr lang="ru-RU" sz="1400" b="1" dirty="0"/>
              <a:t>а &lt; b  и  с – отрицательное число, то ас &gt; </a:t>
            </a:r>
            <a:r>
              <a:rPr lang="ru-RU" sz="1400" b="1" dirty="0" err="1"/>
              <a:t>bс</a:t>
            </a:r>
            <a:r>
              <a:rPr lang="ru-RU" sz="1400" b="1" dirty="0"/>
              <a:t>.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Следствие. </a:t>
            </a:r>
            <a:endParaRPr lang="ru-RU" sz="1400" b="1" dirty="0" smtClean="0">
              <a:solidFill>
                <a:srgbClr val="002060"/>
              </a:solidFill>
            </a:endParaRPr>
          </a:p>
          <a:p>
            <a:r>
              <a:rPr lang="ru-RU" sz="1400" b="1" dirty="0" smtClean="0"/>
              <a:t>Если </a:t>
            </a:r>
            <a:r>
              <a:rPr lang="ru-RU" sz="1400" b="1" dirty="0"/>
              <a:t>а и b – положительные числа и а &lt; b, то 1/а &gt; 1/b.</a:t>
            </a:r>
          </a:p>
          <a:p>
            <a:endParaRPr lang="ru-RU" sz="1000" b="1" dirty="0" smtClean="0">
              <a:solidFill>
                <a:srgbClr val="FF0000"/>
              </a:solidFill>
            </a:endParaRPr>
          </a:p>
          <a:p>
            <a:r>
              <a:rPr lang="ru-RU" sz="1400" b="1" dirty="0" smtClean="0">
                <a:solidFill>
                  <a:srgbClr val="FF0000"/>
                </a:solidFill>
              </a:rPr>
              <a:t>Теорема </a:t>
            </a:r>
            <a:r>
              <a:rPr lang="ru-RU" sz="1400" b="1" dirty="0">
                <a:solidFill>
                  <a:srgbClr val="FF0000"/>
                </a:solidFill>
              </a:rPr>
              <a:t>5.  </a:t>
            </a:r>
            <a:endParaRPr lang="ru-RU" sz="1400" b="1" dirty="0" smtClean="0">
              <a:solidFill>
                <a:srgbClr val="FF0000"/>
              </a:solidFill>
            </a:endParaRPr>
          </a:p>
          <a:p>
            <a:r>
              <a:rPr lang="ru-RU" sz="1400" b="1" dirty="0" smtClean="0"/>
              <a:t>Если </a:t>
            </a:r>
            <a:r>
              <a:rPr lang="ru-RU" sz="1400" b="1" dirty="0"/>
              <a:t>а &lt; b  и  с &lt; d, то а + с &lt; b + </a:t>
            </a:r>
            <a:r>
              <a:rPr lang="ru-RU" sz="1400" b="1" dirty="0" smtClean="0"/>
              <a:t>d.</a:t>
            </a:r>
          </a:p>
          <a:p>
            <a:endParaRPr lang="ru-RU" sz="1000" b="1" dirty="0" smtClean="0">
              <a:solidFill>
                <a:srgbClr val="FF0000"/>
              </a:solidFill>
            </a:endParaRPr>
          </a:p>
          <a:p>
            <a:r>
              <a:rPr lang="ru-RU" sz="1400" b="1" dirty="0" smtClean="0">
                <a:solidFill>
                  <a:srgbClr val="FF0000"/>
                </a:solidFill>
              </a:rPr>
              <a:t>Теорема </a:t>
            </a:r>
            <a:r>
              <a:rPr lang="ru-RU" sz="1400" b="1" dirty="0">
                <a:solidFill>
                  <a:srgbClr val="FF0000"/>
                </a:solidFill>
              </a:rPr>
              <a:t>6.  </a:t>
            </a:r>
            <a:endParaRPr lang="ru-RU" sz="1400" b="1" dirty="0" smtClean="0">
              <a:solidFill>
                <a:srgbClr val="FF0000"/>
              </a:solidFill>
            </a:endParaRPr>
          </a:p>
          <a:p>
            <a:r>
              <a:rPr lang="ru-RU" sz="1400" b="1" dirty="0" smtClean="0"/>
              <a:t>Если </a:t>
            </a:r>
            <a:r>
              <a:rPr lang="ru-RU" sz="1400" b="1" dirty="0"/>
              <a:t>а &lt; b  и  с &lt; d, где а, b, c, d – положительные числа, то ас &lt; </a:t>
            </a:r>
            <a:r>
              <a:rPr lang="ru-RU" sz="1400" b="1" dirty="0" err="1"/>
              <a:t>bd</a:t>
            </a:r>
            <a:r>
              <a:rPr lang="ru-RU" sz="1400" b="1" dirty="0"/>
              <a:t>.</a:t>
            </a:r>
          </a:p>
          <a:p>
            <a:r>
              <a:rPr lang="ru-RU" sz="1400" b="1" dirty="0">
                <a:solidFill>
                  <a:srgbClr val="002060"/>
                </a:solidFill>
              </a:rPr>
              <a:t>Следствие.</a:t>
            </a:r>
            <a:r>
              <a:rPr lang="ru-RU" sz="1400" b="1" dirty="0"/>
              <a:t>  Если а и b – положительные числа и а &lt; b, то ап ˂ </a:t>
            </a:r>
            <a:r>
              <a:rPr lang="ru-RU" sz="1400" b="1" dirty="0" err="1"/>
              <a:t>bп</a:t>
            </a:r>
            <a:r>
              <a:rPr lang="ru-RU" sz="1400" b="1" dirty="0"/>
              <a:t> , где п – натуральное число.</a:t>
            </a:r>
          </a:p>
        </p:txBody>
      </p:sp>
    </p:spTree>
    <p:extLst>
      <p:ext uri="{BB962C8B-B14F-4D97-AF65-F5344CB8AC3E}">
        <p14:creationId xmlns:p14="http://schemas.microsoft.com/office/powerpoint/2010/main" xmlns="" val="19773951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Объект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20216" y="611396"/>
            <a:ext cx="7775575" cy="5497601"/>
          </a:xfrm>
        </p:spPr>
      </p:pic>
      <p:sp>
        <p:nvSpPr>
          <p:cNvPr id="8" name="TextBox 7"/>
          <p:cNvSpPr txBox="1"/>
          <p:nvPr/>
        </p:nvSpPr>
        <p:spPr>
          <a:xfrm>
            <a:off x="1043608" y="611396"/>
            <a:ext cx="712879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</a:rPr>
              <a:t>Типы задач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043608" y="1073061"/>
            <a:ext cx="6984776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hlinkClick r:id="rId3" action="ppaction://hlinksldjump"/>
              </a:rPr>
              <a:t>I тип: </a:t>
            </a:r>
            <a:r>
              <a:rPr lang="ru-RU" sz="2400" b="1" dirty="0">
                <a:solidFill>
                  <a:srgbClr val="002060"/>
                </a:solidFill>
              </a:rPr>
              <a:t>задачи на прямое применение определения и свойств числовых неравенств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10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FF0000"/>
                </a:solidFill>
                <a:hlinkClick r:id="rId4" action="ppaction://hlinksldjump"/>
              </a:rPr>
              <a:t>II тип: </a:t>
            </a:r>
            <a:r>
              <a:rPr lang="ru-RU" sz="2400" b="1" dirty="0">
                <a:solidFill>
                  <a:srgbClr val="002060"/>
                </a:solidFill>
              </a:rPr>
              <a:t>задачи на сравнение числовых выражений, путем комплексного использования свойств числовых выражений и известных правил сравнения чисел. </a:t>
            </a:r>
            <a:endParaRPr lang="ru-RU" sz="2400" b="1" dirty="0" smtClean="0">
              <a:solidFill>
                <a:srgbClr val="002060"/>
              </a:solidFill>
            </a:endParaRPr>
          </a:p>
          <a:p>
            <a:endParaRPr lang="ru-RU" sz="10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FF0000"/>
                </a:solidFill>
                <a:hlinkClick r:id="rId5" action="ppaction://hlinksldjump"/>
              </a:rPr>
              <a:t>III тип: </a:t>
            </a:r>
            <a:r>
              <a:rPr lang="ru-RU" sz="2400" b="1" dirty="0">
                <a:solidFill>
                  <a:srgbClr val="002060"/>
                </a:solidFill>
              </a:rPr>
              <a:t>оценка числовых выражений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10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FF0000"/>
                </a:solidFill>
                <a:hlinkClick r:id="rId6" action="ppaction://hlinksldjump"/>
              </a:rPr>
              <a:t>IV тип: </a:t>
            </a:r>
            <a:r>
              <a:rPr lang="ru-RU" sz="2400" b="1" dirty="0">
                <a:solidFill>
                  <a:srgbClr val="002060"/>
                </a:solidFill>
              </a:rPr>
              <a:t>оценка иррациональных выражений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</a:p>
          <a:p>
            <a:endParaRPr lang="ru-RU" sz="1000" b="1" dirty="0">
              <a:solidFill>
                <a:srgbClr val="002060"/>
              </a:solidFill>
            </a:endParaRPr>
          </a:p>
          <a:p>
            <a:r>
              <a:rPr lang="ru-RU" sz="2400" b="1" dirty="0">
                <a:solidFill>
                  <a:srgbClr val="FF0000"/>
                </a:solidFill>
                <a:hlinkClick r:id="rId7" action="ppaction://hlinksldjump"/>
              </a:rPr>
              <a:t>V тип: </a:t>
            </a:r>
            <a:r>
              <a:rPr lang="ru-RU" sz="2400" b="1" dirty="0">
                <a:solidFill>
                  <a:srgbClr val="002060"/>
                </a:solidFill>
              </a:rPr>
              <a:t>доказательство неравенств.</a:t>
            </a:r>
          </a:p>
        </p:txBody>
      </p:sp>
    </p:spTree>
    <p:extLst>
      <p:ext uri="{BB962C8B-B14F-4D97-AF65-F5344CB8AC3E}">
        <p14:creationId xmlns:p14="http://schemas.microsoft.com/office/powerpoint/2010/main" xmlns="" val="2984500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667202"/>
          </a:xfrm>
        </p:spPr>
        <p:txBody>
          <a:bodyPr>
            <a:no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+mn-lt"/>
                <a:hlinkClick r:id="rId2" action="ppaction://hlinksldjump"/>
              </a:rPr>
              <a:t>I тип: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задачи на прямое применение определения и свойств числовых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неравенств</a:t>
            </a:r>
            <a:endParaRPr lang="ru-RU" sz="2000" b="1" dirty="0">
              <a:solidFill>
                <a:srgbClr val="002060"/>
              </a:solidFill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15616" y="1340768"/>
            <a:ext cx="6984776" cy="4896544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ru-RU" dirty="0" smtClean="0"/>
              <a:t>1</a:t>
            </a:r>
            <a:r>
              <a:rPr lang="ru-RU" dirty="0"/>
              <a:t>. Известно, что а &lt; b.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Сравните</a:t>
            </a:r>
            <a:r>
              <a:rPr lang="ru-RU" dirty="0"/>
              <a:t>: а) 17а и 17b;  </a:t>
            </a:r>
            <a:r>
              <a:rPr lang="ru-RU" dirty="0" smtClean="0"/>
              <a:t>       б</a:t>
            </a:r>
            <a:r>
              <a:rPr lang="ru-RU" dirty="0"/>
              <a:t>) а +3 и b +3;                              </a:t>
            </a:r>
            <a:endParaRPr lang="ru-RU" dirty="0" smtClean="0"/>
          </a:p>
          <a:p>
            <a:pPr marL="0" indent="0">
              <a:buNone/>
            </a:pPr>
            <a:r>
              <a:rPr lang="ru-RU" dirty="0"/>
              <a:t> </a:t>
            </a:r>
            <a:r>
              <a:rPr lang="ru-RU" dirty="0" smtClean="0"/>
              <a:t>                 в</a:t>
            </a:r>
            <a:r>
              <a:rPr lang="ru-RU" dirty="0"/>
              <a:t>) – 12а  и - 12b; </a:t>
            </a:r>
            <a:r>
              <a:rPr lang="ru-RU" dirty="0" smtClean="0"/>
              <a:t>   </a:t>
            </a:r>
            <a:r>
              <a:rPr lang="ru-RU" dirty="0"/>
              <a:t>г) а - 7 и b – 7. </a:t>
            </a:r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2</a:t>
            </a:r>
            <a:r>
              <a:rPr lang="ru-RU" dirty="0"/>
              <a:t>. Какими числами (положительными, отрицательными) являются а и b, если известно, что верны неравенства: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</a:t>
            </a:r>
            <a:r>
              <a:rPr lang="ru-RU" dirty="0"/>
              <a:t>) а-3 &gt; b-3 и  b&gt; 4;    б) а-8 &gt; b-8 и а&lt; - 12;  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в</a:t>
            </a:r>
            <a:r>
              <a:rPr lang="ru-RU" dirty="0"/>
              <a:t>) 7а &gt; 7b и b &gt; ½;  </a:t>
            </a:r>
            <a:r>
              <a:rPr lang="ru-RU" dirty="0" smtClean="0"/>
              <a:t>    г</a:t>
            </a:r>
            <a:r>
              <a:rPr lang="ru-RU" dirty="0"/>
              <a:t>) -2а&gt;-2b и b&lt; -.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3</a:t>
            </a:r>
            <a:r>
              <a:rPr lang="ru-RU" dirty="0"/>
              <a:t>. Известно, что а &lt; b. Поставьте вместо звездочки знак &gt; или&lt; так, чтобы получилось верное неравенство: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</a:t>
            </a:r>
            <a:r>
              <a:rPr lang="ru-RU" dirty="0"/>
              <a:t>) – </a:t>
            </a:r>
            <a:r>
              <a:rPr lang="ru-RU" dirty="0" smtClean="0"/>
              <a:t>12,7а * -</a:t>
            </a:r>
            <a:r>
              <a:rPr lang="ru-RU" dirty="0"/>
              <a:t>12,7b;   б) </a:t>
            </a:r>
            <a:r>
              <a:rPr lang="ru-RU" dirty="0" smtClean="0"/>
              <a:t>а/3 *  b/3 </a:t>
            </a:r>
            <a:r>
              <a:rPr lang="ru-RU" dirty="0"/>
              <a:t>;   в) </a:t>
            </a:r>
            <a:r>
              <a:rPr lang="ru-RU" dirty="0" smtClean="0"/>
              <a:t>0,007а  </a:t>
            </a:r>
            <a:r>
              <a:rPr lang="ru-RU" dirty="0"/>
              <a:t>* </a:t>
            </a:r>
            <a:r>
              <a:rPr lang="ru-RU" dirty="0" smtClean="0"/>
              <a:t> 0,007b</a:t>
            </a:r>
            <a:r>
              <a:rPr lang="ru-RU" dirty="0"/>
              <a:t>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4</a:t>
            </a:r>
            <a:r>
              <a:rPr lang="ru-RU" dirty="0"/>
              <a:t>. Каков знак числа а, если  известно, что: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</a:t>
            </a:r>
            <a:r>
              <a:rPr lang="ru-RU" dirty="0"/>
              <a:t>) 5а &lt; 2а;    б) 7а &gt; 3а;   в) – 3а &lt; 3а; </a:t>
            </a:r>
            <a:r>
              <a:rPr lang="ru-RU" dirty="0" smtClean="0"/>
              <a:t>  г</a:t>
            </a:r>
            <a:r>
              <a:rPr lang="ru-RU" dirty="0"/>
              <a:t>) – 12а &gt; - 2а.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5</a:t>
            </a:r>
            <a:r>
              <a:rPr lang="ru-RU" dirty="0"/>
              <a:t>. Сравните числа а и b, если </a:t>
            </a: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а</a:t>
            </a:r>
            <a:r>
              <a:rPr lang="ru-RU" dirty="0"/>
              <a:t>) а – b= - 0,016;  </a:t>
            </a:r>
            <a:r>
              <a:rPr lang="ru-RU" dirty="0" smtClean="0"/>
              <a:t>    б</a:t>
            </a:r>
            <a:r>
              <a:rPr lang="ru-RU" dirty="0"/>
              <a:t>) а – b = 0;   </a:t>
            </a:r>
            <a:r>
              <a:rPr lang="ru-RU" dirty="0" smtClean="0"/>
              <a:t>    в</a:t>
            </a:r>
            <a:r>
              <a:rPr lang="ru-RU" dirty="0"/>
              <a:t>) а – b = 5,7.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6</a:t>
            </a:r>
            <a:r>
              <a:rPr lang="ru-RU" dirty="0"/>
              <a:t>. Известно, что а &lt; b. Может ли разность а – b выражаться числом 4,78? </a:t>
            </a:r>
            <a:r>
              <a:rPr lang="ru-RU" dirty="0" smtClean="0"/>
              <a:t> -</a:t>
            </a:r>
            <a:r>
              <a:rPr lang="ru-RU" dirty="0"/>
              <a:t>5,2? </a:t>
            </a:r>
            <a:r>
              <a:rPr lang="ru-RU" dirty="0" smtClean="0"/>
              <a:t>  0</a:t>
            </a:r>
            <a:r>
              <a:rPr lang="ru-RU" dirty="0"/>
              <a:t>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11669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1296144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II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тип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: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 на сравнение числовых выражений, путем комплексного использования свойств числовых выражений и известных правил сравнения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чисел 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129470" y="2057757"/>
                <a:ext cx="6984776" cy="3963531"/>
              </a:xfrm>
            </p:spPr>
            <p:txBody>
              <a:bodyPr>
                <a:normAutofit fontScale="92500" lnSpcReduction="10000"/>
              </a:bodyPr>
              <a:lstStyle/>
              <a:p>
                <a:pPr marL="0" indent="0">
                  <a:buNone/>
                </a:pPr>
                <a:r>
                  <a:rPr lang="ru-RU" dirty="0" smtClean="0"/>
                  <a:t>Зная</a:t>
                </a:r>
                <a:r>
                  <a:rPr lang="ru-RU" dirty="0"/>
                  <a:t>, что а &gt; b, сравните: 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а</a:t>
                </a:r>
                <a:r>
                  <a:rPr lang="ru-RU" dirty="0"/>
                  <a:t>) -7а  и -7в;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б</a:t>
                </a:r>
                <a:r>
                  <a:rPr lang="ru-RU" dirty="0"/>
                  <a:t>) 3а – </a:t>
                </a:r>
                <a:r>
                  <a:rPr lang="ru-RU" dirty="0" smtClean="0"/>
                  <a:t>7</a:t>
                </a:r>
                <a:r>
                  <a:rPr lang="ru-RU" dirty="0"/>
                  <a:t>,</a:t>
                </a:r>
                <a:r>
                  <a:rPr lang="ru-RU" dirty="0" smtClean="0"/>
                  <a:t>8 </a:t>
                </a:r>
                <a:r>
                  <a:rPr lang="ru-RU" dirty="0"/>
                  <a:t>и 3в – </a:t>
                </a:r>
                <a:r>
                  <a:rPr lang="ru-RU" dirty="0" smtClean="0"/>
                  <a:t>7,8</a:t>
                </a:r>
                <a:r>
                  <a:rPr lang="ru-RU" dirty="0"/>
                  <a:t>;   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В)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dirty="0"/>
                          <m:t>(а – 4</m:t>
                        </m:r>
                        <m:r>
                          <m:rPr>
                            <m:nor/>
                          </m:rPr>
                          <a:rPr lang="ru-RU" b="0" i="0" dirty="0" smtClean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dirty="0"/>
                          <m:t>3,8</m:t>
                        </m:r>
                      </m:den>
                    </m:f>
                  </m:oMath>
                </a14:m>
                <a:r>
                  <a:rPr lang="ru-RU" dirty="0" smtClean="0"/>
                  <a:t>  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dirty="0"/>
                          <m:t>(в – 4)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dirty="0"/>
                          <m:t>3,8</m:t>
                        </m:r>
                      </m:den>
                    </m:f>
                  </m:oMath>
                </a14:m>
                <a:r>
                  <a:rPr lang="ru-RU" dirty="0" smtClean="0"/>
                  <a:t> ;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г</a:t>
                </a:r>
                <a:r>
                  <a:rPr lang="ru-RU" dirty="0"/>
                  <a:t>) </a:t>
                </a:r>
                <a:r>
                  <a:rPr lang="ru-RU" dirty="0" smtClean="0"/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dirty="0"/>
                          <m:t>(а+3,5</m:t>
                        </m:r>
                        <m:r>
                          <m:rPr>
                            <m:nor/>
                          </m:rPr>
                          <a:rPr lang="ru-RU" b="0" i="0" dirty="0" smtClean="0"/>
                          <m:t>)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dirty="0"/>
                          <m:t>2</m:t>
                        </m:r>
                      </m:den>
                    </m:f>
                    <m:r>
                      <a:rPr lang="ru-RU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dirty="0" smtClean="0"/>
                  <a:t/>
                </a:r>
                <a:r>
                  <a:rPr lang="ru-RU" dirty="0"/>
                  <a:t>и -</a:t>
                </a:r>
                <a:r>
                  <a:rPr lang="ru-RU" dirty="0" smtClean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dirty="0" smtClean="0"/>
                          <m:t>(в+3,5)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dirty="0"/>
                          <m:t>2</m:t>
                        </m:r>
                      </m:den>
                    </m:f>
                    <m:r>
                      <a:rPr lang="ru-RU" b="0" i="1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dirty="0" smtClean="0"/>
                  <a:t>;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д</a:t>
                </a:r>
                <a:r>
                  <a:rPr lang="ru-RU" dirty="0"/>
                  <a:t>)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dirty="0"/>
                          <m:t>(а−7)</m:t>
                        </m:r>
                      </m:den>
                    </m:f>
                    <m:r>
                      <a:rPr lang="ru-RU" b="0" i="0" smtClean="0">
                        <a:latin typeface="Cambria Math"/>
                      </a:rPr>
                      <m:t>  </m:t>
                    </m:r>
                  </m:oMath>
                </a14:m>
                <a:r>
                  <a:rPr lang="ru-RU" dirty="0" smtClean="0"/>
                  <a:t>и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dirty="0"/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dirty="0"/>
                          <m:t>(в−7)</m:t>
                        </m:r>
                      </m:den>
                    </m:f>
                    <m:r>
                      <a:rPr lang="ru-RU" b="0" i="1" smtClean="0">
                        <a:latin typeface="Cambria Math"/>
                      </a:rPr>
                      <m:t>;</m:t>
                    </m:r>
                  </m:oMath>
                </a14:m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е</a:t>
                </a:r>
                <a:r>
                  <a:rPr lang="ru-RU" dirty="0"/>
                  <a:t>)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dirty="0"/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dirty="0"/>
                          <m:t>(а+3)</m:t>
                        </m:r>
                      </m:den>
                    </m:f>
                    <m:r>
                      <a:rPr lang="ru-RU" b="0" i="0" smtClean="0">
                        <a:latin typeface="Cambria Math"/>
                      </a:rPr>
                      <m:t> </m:t>
                    </m:r>
                  </m:oMath>
                </a14:m>
                <a:r>
                  <a:rPr lang="ru-RU" dirty="0" smtClean="0"/>
                  <a:t>и 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dirty="0"/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dirty="0"/>
                          <m:t>(в+3)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129470" y="2057757"/>
                <a:ext cx="6984776" cy="3963531"/>
              </a:xfrm>
              <a:blipFill rotWithShape="1">
                <a:blip r:embed="rId3"/>
                <a:stretch>
                  <a:fillRect l="-1047" t="-169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2991309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2437" b="14574"/>
          <a:stretch/>
        </p:blipFill>
        <p:spPr bwMode="auto">
          <a:xfrm>
            <a:off x="755576" y="764704"/>
            <a:ext cx="3469840" cy="511256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4211960" y="908720"/>
            <a:ext cx="4067944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«Учительская газета» </a:t>
            </a:r>
          </a:p>
          <a:p>
            <a:r>
              <a:rPr lang="ru-RU" sz="2800" b="1" dirty="0" smtClean="0">
                <a:solidFill>
                  <a:srgbClr val="FF0000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№</a:t>
            </a:r>
            <a:r>
              <a:rPr lang="ru-RU" sz="2800" b="1" dirty="0">
                <a:solidFill>
                  <a:srgbClr val="FF0000"/>
                </a:solidFill>
                <a:latin typeface="Arial Black" panose="020B0A04020102020204" pitchFamily="34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44 за 2001 год </a:t>
            </a:r>
            <a:endParaRPr lang="ru-RU" sz="2800" dirty="0">
              <a:solidFill>
                <a:srgbClr val="FF0000"/>
              </a:solidFill>
              <a:ea typeface="Arial Unicode MS" panose="020B0604020202020204" pitchFamily="34" charset="-128"/>
              <a:cs typeface="Arial Unicode MS" panose="020B0604020202020204" pitchFamily="34" charset="-128"/>
            </a:endParaRPr>
          </a:p>
          <a:p>
            <a:endParaRPr lang="ru-RU" sz="1600" b="1" dirty="0" smtClean="0"/>
          </a:p>
          <a:p>
            <a:endParaRPr lang="ru-RU" sz="1600" b="1" dirty="0"/>
          </a:p>
          <a:p>
            <a:r>
              <a:rPr lang="ru-RU" sz="1600" b="1" dirty="0" smtClean="0"/>
              <a:t>Усваивают </a:t>
            </a:r>
          </a:p>
          <a:p>
            <a:r>
              <a:rPr lang="ru-RU" sz="1600" b="1" dirty="0" smtClean="0"/>
              <a:t>- математику </a:t>
            </a:r>
            <a:r>
              <a:rPr lang="ru-RU" sz="1600" b="1" dirty="0"/>
              <a:t>20 % обучающихся </a:t>
            </a:r>
            <a:endParaRPr lang="ru-RU" sz="1600" b="1" dirty="0" smtClean="0"/>
          </a:p>
          <a:p>
            <a:r>
              <a:rPr lang="ru-RU" sz="1600" b="1" dirty="0" smtClean="0"/>
              <a:t>- геометрию </a:t>
            </a:r>
            <a:r>
              <a:rPr lang="ru-RU" sz="1600" b="1" dirty="0"/>
              <a:t>– 1</a:t>
            </a:r>
            <a:r>
              <a:rPr lang="ru-RU" sz="1600" b="1" dirty="0" smtClean="0"/>
              <a:t>% обучающихся </a:t>
            </a:r>
          </a:p>
          <a:p>
            <a:r>
              <a:rPr lang="ru-RU" sz="1600" b="1" dirty="0" smtClean="0"/>
              <a:t> </a:t>
            </a:r>
          </a:p>
          <a:p>
            <a:r>
              <a:rPr lang="ru-RU" sz="1600" b="1" dirty="0" smtClean="0"/>
              <a:t>В 1940-х </a:t>
            </a:r>
            <a:r>
              <a:rPr lang="ru-RU" sz="1600" b="1" dirty="0"/>
              <a:t>годах </a:t>
            </a:r>
            <a:endParaRPr lang="ru-RU" sz="1600" b="1" dirty="0" smtClean="0"/>
          </a:p>
          <a:p>
            <a:r>
              <a:rPr lang="ru-RU" sz="1600" b="1" dirty="0" smtClean="0"/>
              <a:t>полноценно </a:t>
            </a:r>
            <a:r>
              <a:rPr lang="ru-RU" sz="1600" b="1" dirty="0"/>
              <a:t>усваивали все разделы математики </a:t>
            </a:r>
            <a:r>
              <a:rPr lang="ru-RU" sz="1600" b="1" dirty="0" smtClean="0"/>
              <a:t>80% школьников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xmlns="" val="3720716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6"/>
            <a:ext cx="6965245" cy="504056"/>
          </a:xfrm>
        </p:spPr>
        <p:txBody>
          <a:bodyPr>
            <a:noAutofit/>
          </a:bodyPr>
          <a:lstStyle/>
          <a:p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III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тип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: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числовых выражений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Объект 2"/>
              <p:cNvSpPr>
                <a:spLocks noGrp="1"/>
              </p:cNvSpPr>
              <p:nvPr>
                <p:ph idx="1"/>
              </p:nvPr>
            </p:nvSpPr>
            <p:spPr>
              <a:xfrm>
                <a:off x="1043608" y="1268760"/>
                <a:ext cx="6984776" cy="3963531"/>
              </a:xfrm>
            </p:spPr>
            <p:txBody>
              <a:bodyPr>
                <a:normAutofit lnSpcReduction="10000"/>
              </a:bodyPr>
              <a:lstStyle/>
              <a:p>
                <a:pPr marL="0" indent="0">
                  <a:buNone/>
                </a:pPr>
                <a:r>
                  <a:rPr lang="ru-RU" dirty="0"/>
                  <a:t>Зная, </a:t>
                </a:r>
                <a:r>
                  <a:rPr lang="ru-RU" dirty="0" smtClean="0"/>
                  <a:t>что</a:t>
                </a:r>
                <a:r>
                  <a:rPr lang="en-US" dirty="0" smtClean="0"/>
                  <a:t/>
                </a:r>
                <a:r>
                  <a:rPr lang="ru-RU" dirty="0" smtClean="0"/>
                  <a:t/>
                </a:r>
                <a:r>
                  <a:rPr lang="ru-RU" dirty="0"/>
                  <a:t>3,2 &lt; а &lt; 4,7;  </a:t>
                </a:r>
                <a:r>
                  <a:rPr lang="en-US" dirty="0" smtClean="0"/>
                  <a:t/>
                </a:r>
                <a:r>
                  <a:rPr lang="ru-RU" dirty="0" smtClean="0"/>
                  <a:t>2,7 </a:t>
                </a:r>
                <a:r>
                  <a:rPr lang="ru-RU" dirty="0"/>
                  <a:t>&lt; в &lt;  3.3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оцените</a:t>
                </a:r>
                <a:r>
                  <a:rPr lang="ru-RU" dirty="0"/>
                  <a:t>: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а</a:t>
                </a:r>
                <a:r>
                  <a:rPr lang="ru-RU" dirty="0"/>
                  <a:t>) -2а;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б</a:t>
                </a:r>
                <a:r>
                  <a:rPr lang="ru-RU" dirty="0"/>
                  <a:t>) а – 3в;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в</a:t>
                </a:r>
                <a:r>
                  <a:rPr lang="ru-RU" dirty="0"/>
                  <a:t>) 2в – 5а; 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г</a:t>
                </a:r>
                <a:r>
                  <a:rPr lang="ru-RU" dirty="0"/>
                  <a:t>) -3ав + 2; 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д</a:t>
                </a:r>
                <a:r>
                  <a:rPr lang="ru-RU" dirty="0"/>
                  <a:t>) 3 –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dirty="0"/>
                          <m:t>2а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dirty="0"/>
                          <m:t>в</m:t>
                        </m:r>
                      </m:den>
                    </m:f>
                  </m:oMath>
                </a14:m>
                <a:r>
                  <a:rPr lang="ru-RU" dirty="0"/>
                  <a:t>;  </a:t>
                </a:r>
                <a:endParaRPr lang="en-US" dirty="0" smtClean="0"/>
              </a:p>
              <a:p>
                <a:pPr marL="0" indent="0">
                  <a:buNone/>
                </a:pPr>
                <a:r>
                  <a:rPr lang="ru-RU" dirty="0" smtClean="0"/>
                  <a:t>е</a:t>
                </a:r>
                <a:r>
                  <a:rPr lang="ru-RU" dirty="0"/>
                  <a:t>) </a:t>
                </a:r>
                <a:r>
                  <a:rPr lang="ru-RU" dirty="0" smtClean="0"/>
                  <a:t>-</a:t>
                </a:r>
                <a:r>
                  <a:rPr lang="en-US" dirty="0" smtClean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i="1" smtClean="0">
                            <a:latin typeface="Cambria Math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ru-RU" dirty="0" smtClean="0"/>
                          <m:t>3в</m:t>
                        </m:r>
                      </m:num>
                      <m:den>
                        <m:r>
                          <m:rPr>
                            <m:nor/>
                          </m:rPr>
                          <a:rPr lang="ru-RU" dirty="0"/>
                          <m:t>(4а + 1)</m:t>
                        </m:r>
                      </m:den>
                    </m:f>
                  </m:oMath>
                </a14:m>
                <a:endParaRPr lang="ru-RU" dirty="0"/>
              </a:p>
            </p:txBody>
          </p:sp>
        </mc:Choice>
        <mc:Fallback>
          <p:sp>
            <p:nvSpPr>
              <p:cNvPr id="3" name="Объект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43608" y="1268760"/>
                <a:ext cx="6984776" cy="3963531"/>
              </a:xfrm>
              <a:blipFill rotWithShape="1">
                <a:blip r:embed="rId3"/>
                <a:stretch>
                  <a:fillRect l="-1309" t="-20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xmlns="" val="3399143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70890"/>
          </a:xfrm>
        </p:spPr>
        <p:txBody>
          <a:bodyPr>
            <a:normAutofit/>
          </a:bodyPr>
          <a:lstStyle/>
          <a:p>
            <a:r>
              <a:rPr lang="ru-RU" sz="2000" b="1" dirty="0">
                <a:solidFill>
                  <a:srgbClr val="FF0000"/>
                </a:solidFill>
                <a:latin typeface="+mn-lt"/>
                <a:hlinkClick r:id="rId2" action="ppaction://hlinksldjump"/>
              </a:rPr>
              <a:t>IV тип: </a:t>
            </a:r>
            <a:r>
              <a:rPr lang="ru-RU" sz="2000" b="1" dirty="0">
                <a:solidFill>
                  <a:srgbClr val="002060"/>
                </a:solidFill>
                <a:latin typeface="+mn-lt"/>
              </a:rPr>
              <a:t>оценка иррациональных </a:t>
            </a:r>
            <a:r>
              <a:rPr lang="ru-RU" sz="2000" b="1" dirty="0" smtClean="0">
                <a:solidFill>
                  <a:srgbClr val="002060"/>
                </a:solidFill>
                <a:latin typeface="+mn-lt"/>
              </a:rPr>
              <a:t>выражений</a:t>
            </a:r>
            <a:endParaRPr lang="ru-RU" sz="2000" b="1" dirty="0"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75656" y="1340768"/>
            <a:ext cx="6196405" cy="3603812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Известно</a:t>
            </a:r>
            <a:r>
              <a:rPr lang="ru-RU" dirty="0"/>
              <a:t>,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что </a:t>
            </a:r>
            <a:r>
              <a:rPr lang="ru-RU" dirty="0"/>
              <a:t>2,8 &lt; √8 &lt; 2,9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и </a:t>
            </a:r>
            <a:r>
              <a:rPr lang="ru-RU" dirty="0"/>
              <a:t>3,3 &lt; √11 &lt; 3,4,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оцените</a:t>
            </a:r>
            <a:r>
              <a:rPr lang="ru-RU" dirty="0"/>
              <a:t>: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а</a:t>
            </a:r>
            <a:r>
              <a:rPr lang="ru-RU" dirty="0"/>
              <a:t>) 2√8 + √11,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б</a:t>
            </a:r>
            <a:r>
              <a:rPr lang="ru-RU" dirty="0"/>
              <a:t>) √8 - 2√11,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в</a:t>
            </a:r>
            <a:r>
              <a:rPr lang="ru-RU" dirty="0"/>
              <a:t>) 3√8 - √11,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г</a:t>
            </a:r>
            <a:r>
              <a:rPr lang="ru-RU" dirty="0"/>
              <a:t>) 2√11 : √8. </a:t>
            </a:r>
          </a:p>
        </p:txBody>
      </p:sp>
    </p:spTree>
    <p:extLst>
      <p:ext uri="{BB962C8B-B14F-4D97-AF65-F5344CB8AC3E}">
        <p14:creationId xmlns:p14="http://schemas.microsoft.com/office/powerpoint/2010/main" xmlns="" val="222048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451178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V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тип</a:t>
            </a:r>
            <a:r>
              <a:rPr lang="ru-RU" sz="20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action="ppaction://hlinksldjump"/>
              </a:rPr>
              <a:t>: </a:t>
            </a:r>
            <a:r>
              <a:rPr lang="ru-RU" sz="2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доказательство </a:t>
            </a:r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неравенств</a:t>
            </a:r>
            <a:endParaRPr lang="ru-RU" sz="2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187624" y="1340768"/>
            <a:ext cx="6768752" cy="46085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Даны </a:t>
            </a:r>
            <a:r>
              <a:rPr lang="ru-RU" dirty="0"/>
              <a:t>выражения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3а(а </a:t>
            </a:r>
            <a:r>
              <a:rPr lang="ru-RU" dirty="0"/>
              <a:t>+ 6) и (3а + 6)(а + 4).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Докажите</a:t>
            </a:r>
            <a:r>
              <a:rPr lang="ru-RU" dirty="0"/>
              <a:t>, что при любом а,  значение первого выражения меньше значения второго.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Верно </a:t>
            </a:r>
            <a:r>
              <a:rPr lang="ru-RU" dirty="0"/>
              <a:t>ли при любом х неравенство: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а</a:t>
            </a:r>
            <a:r>
              <a:rPr lang="ru-RU" dirty="0"/>
              <a:t>) 4х(х + 0,25) &gt; (2х +3)(2х - 3);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б</a:t>
            </a:r>
            <a:r>
              <a:rPr lang="ru-RU" dirty="0"/>
              <a:t>) (3х +8)² &gt;3х(х+16); 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Докажите </a:t>
            </a:r>
            <a:r>
              <a:rPr lang="ru-RU" dirty="0"/>
              <a:t>неравенство: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а</a:t>
            </a:r>
            <a:r>
              <a:rPr lang="ru-RU" dirty="0"/>
              <a:t>)(х+8)² &gt;х(х+16);   </a:t>
            </a:r>
            <a:endParaRPr lang="en-US" dirty="0" smtClean="0"/>
          </a:p>
          <a:p>
            <a:pPr marL="0" indent="0">
              <a:buNone/>
            </a:pPr>
            <a:r>
              <a:rPr lang="ru-RU" dirty="0" smtClean="0"/>
              <a:t>б</a:t>
            </a:r>
            <a:r>
              <a:rPr lang="ru-RU" dirty="0"/>
              <a:t>) х²+12≥12(х - 2).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13140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xmlns="" Requires="a14">
          <p:sp>
            <p:nvSpPr>
              <p:cNvPr id="2" name="Прямоугольник 1"/>
              <p:cNvSpPr/>
              <p:nvPr/>
            </p:nvSpPr>
            <p:spPr>
              <a:xfrm>
                <a:off x="880620" y="1603552"/>
                <a:ext cx="7363785" cy="10333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dirty="0" smtClean="0"/>
                  <a:t>Дано: 3,2</a:t>
                </a:r>
                <a14:m>
                  <m:oMath xmlns:m="http://schemas.openxmlformats.org/officeDocument/2006/math">
                    <m:r>
                      <a:rPr lang="ru-RU" sz="2400" b="1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𝒂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𝟒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𝟕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;     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𝟐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𝟕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𝒃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𝟑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,</m:t>
                    </m:r>
                    <m:r>
                      <a:rPr lang="en-US" sz="2400" b="1" i="1" smtClean="0">
                        <a:latin typeface="Cambria Math"/>
                        <a:ea typeface="Cambria Math"/>
                      </a:rPr>
                      <m:t>𝟑</m:t>
                    </m:r>
                  </m:oMath>
                </a14:m>
                <a:endParaRPr lang="en-US" sz="2400" b="1" dirty="0" smtClean="0">
                  <a:ea typeface="Cambria Math"/>
                </a:endParaRPr>
              </a:p>
              <a:p>
                <a:r>
                  <a:rPr lang="ru-RU" sz="2400" b="1" dirty="0" smtClean="0"/>
                  <a:t>Оцените</a:t>
                </a:r>
                <a:r>
                  <a:rPr lang="en-US" sz="2400" b="1" dirty="0" smtClean="0"/>
                  <a:t>:</a:t>
                </a:r>
                <a:r>
                  <a:rPr lang="ru-RU" sz="2400" b="1" dirty="0" smtClean="0"/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1" smtClean="0">
                            <a:latin typeface="Cambria Math"/>
                          </a:rPr>
                          <m:t>−</m:t>
                        </m:r>
                        <m:r>
                          <a:rPr lang="ru-RU" sz="2400" b="1" i="1" smtClean="0">
                            <a:latin typeface="Cambria Math"/>
                          </a:rPr>
                          <m:t>𝟑</m:t>
                        </m:r>
                        <m:r>
                          <a:rPr lang="en-US" sz="2400" b="1" i="1" smtClean="0">
                            <a:latin typeface="Cambria Math"/>
                          </a:rPr>
                          <m:t>𝒃</m:t>
                        </m:r>
                      </m:num>
                      <m:den>
                        <m:d>
                          <m:dPr>
                            <m:ctrlPr>
                              <a:rPr lang="ru-RU" sz="2400" b="1" i="1" smtClean="0"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400" b="1" i="1" smtClean="0">
                                <a:latin typeface="Cambria Math"/>
                              </a:rPr>
                              <m:t>𝟒</m:t>
                            </m:r>
                            <m:r>
                              <a:rPr lang="en-US" sz="2400" b="1" i="1" smtClean="0">
                                <a:latin typeface="Cambria Math"/>
                              </a:rPr>
                              <m:t>𝒂</m:t>
                            </m:r>
                            <m:r>
                              <a:rPr lang="ru-RU" sz="2400" b="1" i="1" smtClean="0">
                                <a:latin typeface="Cambria Math"/>
                              </a:rPr>
                              <m:t>+</m:t>
                            </m:r>
                            <m:r>
                              <a:rPr lang="ru-RU" sz="2400" b="1" i="1" smtClean="0">
                                <a:latin typeface="Cambria Math"/>
                              </a:rPr>
                              <m:t>𝟏</m:t>
                            </m:r>
                          </m:e>
                        </m:d>
                      </m:den>
                    </m:f>
                  </m:oMath>
                </a14:m>
                <a:endParaRPr lang="ru-RU" sz="2400" b="1" dirty="0"/>
              </a:p>
            </p:txBody>
          </p:sp>
        </mc:Choice>
        <mc:Fallback>
          <p:sp>
            <p:nvSpPr>
              <p:cNvPr id="2" name="Прямоугольник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0620" y="1603552"/>
                <a:ext cx="7363785" cy="1033360"/>
              </a:xfrm>
              <a:prstGeom prst="rect">
                <a:avLst/>
              </a:prstGeom>
              <a:blipFill rotWithShape="1">
                <a:blip r:embed="rId2"/>
                <a:stretch>
                  <a:fillRect l="-1242" t="-4118" b="-1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xmlns="" Requires="a14">
          <p:sp>
            <p:nvSpPr>
              <p:cNvPr id="3" name="Прямоугольник 2"/>
              <p:cNvSpPr/>
              <p:nvPr/>
            </p:nvSpPr>
            <p:spPr>
              <a:xfrm>
                <a:off x="865456" y="2636912"/>
                <a:ext cx="7346304" cy="319401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r>
                  <a:rPr lang="ru-RU" sz="2400" b="1" dirty="0" smtClean="0"/>
                  <a:t>Решение: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1.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&lt;</m:t>
                    </m:r>
                  </m:oMath>
                </a14:m>
                <a:r>
                  <a:rPr lang="ru-RU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/>
                        <a:ea typeface="Cambria Math"/>
                      </a:rPr>
                      <m:t>𝑎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&lt;</m:t>
                    </m:r>
                  </m:oMath>
                </a14:m>
                <a:endParaRPr lang="en-US" sz="2400" dirty="0" smtClean="0">
                  <a:latin typeface="Arial" panose="020B0604020202020204" pitchFamily="34" charset="0"/>
                  <a:ea typeface="Cambria Math"/>
                  <a:cs typeface="Arial" panose="020B0604020202020204" pitchFamily="34" charset="0"/>
                </a:endParaRPr>
              </a:p>
              <a:p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2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&lt;</a:t>
                </a:r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>4</a:t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𝑎+1&lt;</a:t>
                </a:r>
              </a:p>
              <a:p>
                <a:r>
                  <a:rPr lang="en-US" sz="2400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3.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sz="2400" b="0" i="1" smtClean="0">
                        <a:latin typeface="Cambria Math"/>
                        <a:ea typeface="Cambria Math"/>
                      </a:rPr>
                      <m:t>&lt;</m:t>
                    </m:r>
                    <m:f>
                      <m:fPr>
                        <m:ctrlPr>
                          <a:rPr lang="en-US" sz="2400" i="1" smtClean="0"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b="0" i="1">
                            <a:latin typeface="Cambria Math"/>
                          </a:rPr>
                          <m:t>4</m:t>
                        </m:r>
                        <m:r>
                          <a:rPr lang="en-US" sz="2400" b="0" i="1">
                            <a:latin typeface="Cambria Math"/>
                          </a:rPr>
                          <m:t>𝑎</m:t>
                        </m:r>
                        <m:r>
                          <a:rPr lang="en-US" sz="2400" b="0" i="1">
                            <a:latin typeface="Cambria Math"/>
                          </a:rPr>
                          <m:t>+1</m:t>
                        </m:r>
                      </m:den>
                    </m:f>
                    <m:r>
                      <a:rPr lang="en-US" sz="2400" b="0" i="1" smtClean="0">
                        <a:latin typeface="Cambria Math"/>
                        <a:ea typeface="Cambria Math"/>
                      </a:rPr>
                      <m:t>&lt;</m:t>
                    </m:r>
                  </m:oMath>
                </a14:m>
                <a:endParaRPr lang="en-US" sz="2400" b="0" dirty="0" smtClean="0">
                  <a:latin typeface="Arial" panose="020B0604020202020204" pitchFamily="34" charset="0"/>
                  <a:ea typeface="Cambria Math"/>
                </a:endParaRPr>
              </a:p>
              <a:p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                  4.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 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&lt;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3</m:t>
                    </m:r>
                    <m:r>
                      <a:rPr lang="en-US" sz="2400" b="0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𝑏</m:t>
                    </m:r>
                    <m:r>
                      <a:rPr lang="en-US" sz="2400" b="1" i="1" smtClean="0"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&lt;</m:t>
                    </m:r>
                  </m:oMath>
                </a14:m>
                <a:endParaRPr lang="en-US" sz="2400" b="1" dirty="0" smtClean="0"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lvl="0"/>
                <a:r>
                  <a:rPr lang="en-US" sz="2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400" b="1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400" dirty="0" smtClean="0">
                    <a:latin typeface="Arial" panose="020B0604020202020204" pitchFamily="34" charset="0"/>
                    <a:cs typeface="Arial" panose="020B0604020202020204" pitchFamily="34" charset="0"/>
                  </a:rPr>
                  <a:t>5.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  </m:t>
                    </m:r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&lt;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3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𝑏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∙</m:t>
                    </m:r>
                    <m:f>
                      <m:fPr>
                        <m:ctrlPr>
                          <a:rPr lang="en-US" sz="2400" i="1" smtClean="0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1</m:t>
                        </m:r>
                      </m:num>
                      <m:den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4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𝑎</m:t>
                        </m:r>
                        <m:r>
                          <a:rPr lang="en-US" sz="2400" i="1">
                            <a:solidFill>
                              <a:prstClr val="black"/>
                            </a:solidFill>
                            <a:latin typeface="Cambria Math"/>
                          </a:rPr>
                          <m:t>+1</m:t>
                        </m:r>
                      </m:den>
                    </m:f>
                    <m:r>
                      <a:rPr lang="en-US" sz="2400" i="1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&lt;</m:t>
                    </m:r>
                  </m:oMath>
                </a14:m>
                <a:endParaRPr lang="en-US" sz="2400" dirty="0">
                  <a:solidFill>
                    <a:prstClr val="black"/>
                  </a:solidFill>
                  <a:latin typeface="Arial" panose="020B0604020202020204" pitchFamily="34" charset="0"/>
                  <a:ea typeface="Cambria Math"/>
                </a:endParaRPr>
              </a:p>
              <a:p>
                <a:pPr lvl="0"/>
                <a:r>
                  <a:rPr lang="en-US" sz="2400" b="1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:r>
                  <a:rPr lang="en-US" sz="2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6.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     </m:t>
                    </m:r>
                    <m:r>
                      <a:rPr lang="en-US" sz="2400" b="0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  <a:cs typeface="Arial" panose="020B0604020202020204" pitchFamily="34" charset="0"/>
                      </a:rPr>
                      <m:t>&lt;</m:t>
                    </m:r>
                  </m:oMath>
                </a14:m>
                <a:r>
                  <a:rPr lang="en-US" sz="2400" dirty="0" smtClean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/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</m:ctrlPr>
                      </m:fPr>
                      <m:num>
                        <m:r>
                          <a:rPr lang="ru-RU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−</m:t>
                        </m:r>
                        <m:r>
                          <a:rPr lang="ru-RU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𝟑</m:t>
                        </m:r>
                        <m:r>
                          <a:rPr lang="en-US" sz="2400" b="1" i="1">
                            <a:solidFill>
                              <a:prstClr val="black"/>
                            </a:solidFill>
                            <a:latin typeface="Cambria Math"/>
                          </a:rPr>
                          <m:t>𝒃</m:t>
                        </m:r>
                      </m:num>
                      <m:den>
                        <m:d>
                          <m:dPr>
                            <m:ctrlPr>
                              <a:rPr lang="ru-RU" sz="2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</m:ctrlPr>
                          </m:dPr>
                          <m:e>
                            <m:r>
                              <a:rPr lang="ru-RU" sz="2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𝟒</m:t>
                            </m:r>
                            <m:r>
                              <a:rPr lang="en-US" sz="2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𝒂</m:t>
                            </m:r>
                            <m:r>
                              <a:rPr lang="ru-RU" sz="2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+</m:t>
                            </m:r>
                            <m:r>
                              <a:rPr lang="ru-RU" sz="2400" b="1" i="1">
                                <a:solidFill>
                                  <a:prstClr val="black"/>
                                </a:solidFill>
                                <a:latin typeface="Cambria Math"/>
                              </a:rPr>
                              <m:t>𝟏</m:t>
                            </m:r>
                          </m:e>
                        </m:d>
                      </m:den>
                    </m:f>
                    <m:r>
                      <a:rPr lang="ru-RU" sz="2400" b="1" i="1" smtClean="0">
                        <a:solidFill>
                          <a:prstClr val="black"/>
                        </a:solidFill>
                        <a:latin typeface="Cambria Math"/>
                        <a:ea typeface="Cambria Math"/>
                      </a:rPr>
                      <m:t>&lt;</m:t>
                    </m:r>
                  </m:oMath>
                </a14:m>
                <a:endParaRPr lang="en-US" sz="2400" b="1" dirty="0" smtClean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endParaRPr lang="ru-RU" sz="2400" b="1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рямоугольник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5456" y="2636912"/>
                <a:ext cx="7346304" cy="3194016"/>
              </a:xfrm>
              <a:prstGeom prst="rect">
                <a:avLst/>
              </a:prstGeom>
              <a:blipFill rotWithShape="1">
                <a:blip r:embed="rId3"/>
                <a:stretch>
                  <a:fillRect l="-1328" t="-13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1095023" y="817583"/>
            <a:ext cx="6965245" cy="52318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Решение задачи </a:t>
            </a:r>
            <a:r>
              <a:rPr lang="en-US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III </a:t>
            </a:r>
            <a:r>
              <a:rPr lang="ru-RU" sz="20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типа</a:t>
            </a:r>
            <a:endParaRPr lang="ru-RU" sz="20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151404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3"/>
          <p:cNvSpPr>
            <a:spLocks noGrp="1"/>
          </p:cNvSpPr>
          <p:nvPr>
            <p:ph sz="quarter" idx="14"/>
          </p:nvPr>
        </p:nvSpPr>
        <p:spPr>
          <a:xfrm>
            <a:off x="3563888" y="836712"/>
            <a:ext cx="4752528" cy="345638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i="1" dirty="0" smtClean="0">
                <a:solidFill>
                  <a:srgbClr val="002060"/>
                </a:solidFill>
              </a:rPr>
              <a:t>Общий приём </a:t>
            </a:r>
            <a:r>
              <a:rPr lang="ru-RU" b="1" i="1" dirty="0">
                <a:solidFill>
                  <a:srgbClr val="002060"/>
                </a:solidFill>
              </a:rPr>
              <a:t>решения задач </a:t>
            </a: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«…Нам </a:t>
            </a:r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представляется </a:t>
            </a: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неоправданным выступление </a:t>
            </a:r>
            <a:r>
              <a:rPr lang="ru-RU" b="1" dirty="0">
                <a:solidFill>
                  <a:srgbClr val="002060"/>
                </a:solidFill>
                <a:latin typeface="Monotype Corsiva" panose="03010101010201010101" pitchFamily="66" charset="0"/>
              </a:rPr>
              <a:t>некоторых методистов против обучения школьников решению типовых задач. Отказ от таких методик дает мало выигрыша во времени, но ведет к искусственной перегрузке</a:t>
            </a:r>
            <a:r>
              <a:rPr lang="ru-RU" b="1" dirty="0" smtClean="0">
                <a:solidFill>
                  <a:srgbClr val="002060"/>
                </a:solidFill>
                <a:latin typeface="Monotype Corsiva" panose="03010101010201010101" pitchFamily="66" charset="0"/>
              </a:rPr>
              <a:t>» </a:t>
            </a:r>
          </a:p>
          <a:p>
            <a:pPr marL="0" indent="0">
              <a:buNone/>
            </a:pPr>
            <a:endParaRPr lang="ru-RU" sz="1400" b="1" dirty="0" smtClean="0">
              <a:solidFill>
                <a:srgbClr val="002060"/>
              </a:solidFill>
              <a:latin typeface="Monotype Corsiva" panose="03010101010201010101" pitchFamily="66" charset="0"/>
            </a:endParaRPr>
          </a:p>
          <a:p>
            <a:pPr marL="0" indent="0">
              <a:buNone/>
            </a:pPr>
            <a:endParaRPr lang="ru-RU" sz="1400" b="1" dirty="0">
              <a:solidFill>
                <a:srgbClr val="002060"/>
              </a:solidFill>
              <a:latin typeface="Monotype Corsiva" panose="03010101010201010101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71600" y="4437112"/>
            <a:ext cx="33123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dirty="0" err="1" smtClean="0">
                <a:solidFill>
                  <a:srgbClr val="FF0000"/>
                </a:solidFill>
                <a:latin typeface="Arial Black" panose="020B0A04020102020204" pitchFamily="34" charset="0"/>
              </a:rPr>
              <a:t>Бабанский</a:t>
            </a:r>
            <a:r>
              <a:rPr lang="ru-RU" sz="2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Юрий </a:t>
            </a:r>
          </a:p>
          <a:p>
            <a:pPr algn="ctr"/>
            <a:r>
              <a:rPr lang="ru-RU" sz="2400" b="1" i="1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Константинович</a:t>
            </a:r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72491" y="745025"/>
            <a:ext cx="2560774" cy="371869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Рисунок 8" descr="http://knigapolis.ru/pictures/3/89/3689939_sbig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732240" y="3849987"/>
            <a:ext cx="1553969" cy="23745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63513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1043608" y="602747"/>
            <a:ext cx="698477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/>
            <a:r>
              <a:rPr lang="ru-RU" sz="2400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«КАКОЙ УЧЕБНЫЙ ПРЕДМЕТ ВАМ КАЖЕТСЯ НАИБОЛЕЕ ТРУДНЫМ?»</a:t>
            </a:r>
            <a:endParaRPr kumimoji="0" lang="ru-RU" altLang="ru-RU" sz="1800" b="0" i="1" u="none" strike="noStrike" cap="none" normalizeH="0" baseline="0" dirty="0" smtClean="0">
              <a:ln>
                <a:noFill/>
              </a:ln>
              <a:solidFill>
                <a:srgbClr val="002060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00864324"/>
              </p:ext>
            </p:extLst>
          </p:nvPr>
        </p:nvGraphicFramePr>
        <p:xfrm>
          <a:off x="944061" y="1727226"/>
          <a:ext cx="7327885" cy="432177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766338"/>
                <a:gridCol w="1529099"/>
                <a:gridCol w="2160240"/>
                <a:gridCol w="1872208"/>
              </a:tblGrid>
              <a:tr h="484567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 год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2354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ответа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выбравших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ответа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выбравших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45%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Иностранный язык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30%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28%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29%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1119098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Биология (окружающий мир)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28%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27%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48072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История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26%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Биология (окружающий мир)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26%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8456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Иностранный язык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24 %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История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25%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59509720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661918"/>
            <a:ext cx="8856984" cy="8925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indent="450850" algn="ctr"/>
            <a:r>
              <a:rPr lang="ru-RU" sz="2600" b="1" i="1" dirty="0" smtClean="0">
                <a:solidFill>
                  <a:srgbClr val="002060"/>
                </a:solidFill>
                <a:cs typeface="Times New Roman" panose="02020603050405020304" pitchFamily="18" charset="0"/>
              </a:rPr>
              <a:t>«КАКОЙ УЧЕБНЫЙ ПРЕДМЕТ ВАМ КАЖЕТСЯ НАИБОЛЕЕ ИНТЕРЕСНЫМ?»</a:t>
            </a:r>
            <a:r>
              <a:rPr kumimoji="0" lang="ru-RU" altLang="ru-RU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Times New Roman" pitchFamily="18" charset="0"/>
              </a:rPr>
              <a:t>	</a:t>
            </a:r>
            <a:endParaRPr kumimoji="0" lang="ru-RU" alt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1363022"/>
              </p:ext>
            </p:extLst>
          </p:nvPr>
        </p:nvGraphicFramePr>
        <p:xfrm>
          <a:off x="899592" y="1554469"/>
          <a:ext cx="7416824" cy="4448132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{5C22544A-7EE6-4342-B048-85BDC9FD1C3A}</a:tableStyleId>
              </a:tblPr>
              <a:tblGrid>
                <a:gridCol w="1800200"/>
                <a:gridCol w="1584176"/>
                <a:gridCol w="2016224"/>
                <a:gridCol w="2016224"/>
              </a:tblGrid>
              <a:tr h="37708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2012 год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 smtClean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2016 </a:t>
                      </a: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год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18293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ответа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выбравших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Вариант ответа</a:t>
                      </a:r>
                      <a:endParaRPr lang="ru-RU" sz="1600" b="1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100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 выбравших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5679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Биология (окружающий мир)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40%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37%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796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Искусство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Физическая культура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36%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1199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Физическая культура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33%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История 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73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История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33%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73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Математика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22%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Биология 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14%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73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Русский язык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16%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73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Литература 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16%</a:t>
                      </a:r>
                      <a:endParaRPr lang="ru-RU" sz="160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3736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Иностранный язык</a:t>
                      </a:r>
                      <a:endParaRPr lang="ru-RU" sz="1600" b="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15%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600" b="1" dirty="0">
                          <a:solidFill>
                            <a:schemeClr val="tx1"/>
                          </a:solidFill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ru-RU" sz="1600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60519798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7"/>
            <a:ext cx="6965245" cy="1008112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Наличие победителей и призеров  этапов Всероссийской олимпиады и областной научной конференции школьников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8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227037131"/>
              </p:ext>
            </p:extLst>
          </p:nvPr>
        </p:nvGraphicFramePr>
        <p:xfrm>
          <a:off x="827584" y="1916832"/>
          <a:ext cx="7416824" cy="4180137"/>
        </p:xfrm>
        <a:graphic>
          <a:graphicData uri="http://schemas.openxmlformats.org/drawingml/2006/table">
            <a:tbl>
              <a:tblPr firstRow="1" firstCol="1" bandRow="1"/>
              <a:tblGrid>
                <a:gridCol w="1152128"/>
                <a:gridCol w="2808312"/>
                <a:gridCol w="1584176"/>
                <a:gridCol w="1872208"/>
              </a:tblGrid>
              <a:tr h="499677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Год 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Название мероприятия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Число</a:t>
                      </a:r>
                      <a:r>
                        <a:rPr lang="ru-RU" sz="1400" b="1" baseline="0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400" b="1" dirty="0" smtClean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призеров</a:t>
                      </a:r>
                      <a:endParaRPr lang="ru-RU" sz="1400" b="1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rgbClr val="C00000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Результат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83051"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 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2013-2014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Окружной этап Всероссийской предметной олимпиады школьников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Призер 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Соловьева Татьяна, ученица 11 «Б» </a:t>
                      </a: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класса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7758">
                <a:tc rowSpan="2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b="1" dirty="0" smtClean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2015-2016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Окружной этап Всероссийской предметной олимпиады школьников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Призер 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Гаврюшина Елизавета, ученица 7 «А» класса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864096">
                <a:tc vMerge="1"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Областная научно-практическая конференция «Юные дарования земли</a:t>
                      </a:r>
                      <a:r>
                        <a:rPr lang="ru-RU" sz="14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Самарской»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 место</a:t>
                      </a:r>
                    </a:p>
                    <a:p>
                      <a:pPr marL="45720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Величко Валерия,</a:t>
                      </a:r>
                      <a:r>
                        <a:rPr lang="ru-RU" sz="1400" b="1" baseline="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ученица 6 «Б» класса</a:t>
                      </a:r>
                      <a:endParaRPr lang="ru-RU" sz="1400" b="1" dirty="0">
                        <a:solidFill>
                          <a:schemeClr val="bg2">
                            <a:lumMod val="25000"/>
                          </a:schemeClr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571551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15616" y="692697"/>
            <a:ext cx="6965245" cy="1008112"/>
          </a:xfrm>
        </p:spPr>
        <p:txBody>
          <a:bodyPr>
            <a:noAutofit/>
          </a:bodyPr>
          <a:lstStyle/>
          <a:p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Конкурс на денежное поощрение лучших учителей в </a:t>
            </a:r>
            <a:r>
              <a:rPr lang="ru-RU" sz="2000" b="1" i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рамках Приоритетного </a:t>
            </a:r>
            <a:r>
              <a:rPr lang="ru-RU" sz="2000" b="1" i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национального проекта «Образование»</a:t>
            </a:r>
            <a:endParaRPr lang="ru-RU" sz="2000" b="1" i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 descr="F:\окружной этап\2017-01-23 1\1 001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r="3696"/>
          <a:stretch/>
        </p:blipFill>
        <p:spPr bwMode="auto">
          <a:xfrm rot="10800000">
            <a:off x="3060888" y="1772816"/>
            <a:ext cx="2951271" cy="4251322"/>
          </a:xfrm>
          <a:prstGeom prst="rect">
            <a:avLst/>
          </a:prstGeom>
          <a:noFill/>
          <a:ln w="38100">
            <a:solidFill>
              <a:schemeClr val="tx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924628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61926" y="1107314"/>
            <a:ext cx="7956884" cy="5489554"/>
          </a:xfrm>
        </p:spPr>
      </p:pic>
      <p:sp>
        <p:nvSpPr>
          <p:cNvPr id="37" name="TextBox 36"/>
          <p:cNvSpPr txBox="1"/>
          <p:nvPr/>
        </p:nvSpPr>
        <p:spPr>
          <a:xfrm>
            <a:off x="2051720" y="1078564"/>
            <a:ext cx="302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/>
          </a:p>
        </p:txBody>
      </p:sp>
      <p:sp>
        <p:nvSpPr>
          <p:cNvPr id="38" name="TextBox 37"/>
          <p:cNvSpPr txBox="1"/>
          <p:nvPr/>
        </p:nvSpPr>
        <p:spPr>
          <a:xfrm>
            <a:off x="3576850" y="2721114"/>
            <a:ext cx="27233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dirty="0" smtClean="0">
                <a:solidFill>
                  <a:srgbClr val="7030A0"/>
                </a:solidFill>
              </a:rPr>
              <a:t>430 часов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755576" y="3429000"/>
            <a:ext cx="76328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   ИТОГО</a:t>
            </a:r>
            <a:r>
              <a:rPr lang="ru-RU" sz="4000" b="1" dirty="0" smtClean="0">
                <a:solidFill>
                  <a:srgbClr val="FF0000"/>
                </a:solidFill>
              </a:rPr>
              <a:t>: - 430 часов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097614" y="1278619"/>
            <a:ext cx="54186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1950 год </a:t>
            </a:r>
            <a:r>
              <a:rPr lang="ru-RU" sz="3600" dirty="0" smtClean="0">
                <a:solidFill>
                  <a:srgbClr val="7030A0"/>
                </a:solidFill>
              </a:rPr>
              <a:t>- </a:t>
            </a:r>
            <a:r>
              <a:rPr lang="ru-RU" sz="3600" b="1" dirty="0" smtClean="0">
                <a:solidFill>
                  <a:srgbClr val="7030A0"/>
                </a:solidFill>
              </a:rPr>
              <a:t>2145 часов</a:t>
            </a:r>
            <a:endParaRPr lang="ru-RU" sz="3600" b="1" dirty="0">
              <a:solidFill>
                <a:srgbClr val="7030A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097614" y="1983429"/>
            <a:ext cx="541860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i="1" dirty="0" smtClean="0">
                <a:solidFill>
                  <a:srgbClr val="7030A0"/>
                </a:solidFill>
              </a:rPr>
              <a:t>2016 год </a:t>
            </a:r>
            <a:r>
              <a:rPr lang="ru-RU" sz="3600" dirty="0" smtClean="0">
                <a:solidFill>
                  <a:srgbClr val="7030A0"/>
                </a:solidFill>
              </a:rPr>
              <a:t>- </a:t>
            </a:r>
            <a:r>
              <a:rPr lang="ru-RU" sz="4000" b="1" dirty="0" smtClean="0">
                <a:solidFill>
                  <a:srgbClr val="7030A0"/>
                </a:solidFill>
              </a:rPr>
              <a:t>1715 часов</a:t>
            </a:r>
            <a:endParaRPr lang="ru-RU" sz="4000" b="1" dirty="0">
              <a:solidFill>
                <a:srgbClr val="7030A0"/>
              </a:solidFill>
            </a:endParaRPr>
          </a:p>
        </p:txBody>
      </p:sp>
      <p:cxnSp>
        <p:nvCxnSpPr>
          <p:cNvPr id="3" name="Прямая соединительная линия 2"/>
          <p:cNvCxnSpPr/>
          <p:nvPr/>
        </p:nvCxnSpPr>
        <p:spPr>
          <a:xfrm>
            <a:off x="3707904" y="1983429"/>
            <a:ext cx="504056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424560" y="2691315"/>
            <a:ext cx="2592288" cy="5959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419872" y="4941168"/>
            <a:ext cx="482560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2800" b="1" dirty="0">
                <a:solidFill>
                  <a:srgbClr val="FF0000"/>
                </a:solidFill>
              </a:rPr>
              <a:t>+   «Теория вероятности</a:t>
            </a:r>
            <a:r>
              <a:rPr lang="ru-RU" sz="2800" b="1" dirty="0" smtClean="0">
                <a:solidFill>
                  <a:srgbClr val="FF0000"/>
                </a:solidFill>
              </a:rPr>
              <a:t>»</a:t>
            </a:r>
            <a:endParaRPr lang="ru-RU" sz="2800" b="1" dirty="0">
              <a:solidFill>
                <a:srgbClr val="FF0000"/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419872" y="5572650"/>
            <a:ext cx="4905287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FF0000"/>
                </a:solidFill>
              </a:rPr>
              <a:t>+  «Элементы статистики»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99593" y="489842"/>
            <a:ext cx="728155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1) сокращение </a:t>
            </a:r>
            <a:r>
              <a:rPr lang="ru-RU" sz="2400" b="1" i="1" dirty="0">
                <a:solidFill>
                  <a:schemeClr val="tx2">
                    <a:lumMod val="50000"/>
                  </a:schemeClr>
                </a:solidFill>
              </a:rPr>
              <a:t>количества часов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на</a:t>
            </a:r>
            <a:r>
              <a:rPr lang="en-US" sz="2400" b="1" i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400" b="1" i="1" dirty="0" smtClean="0">
                <a:solidFill>
                  <a:schemeClr val="tx2">
                    <a:lumMod val="50000"/>
                  </a:schemeClr>
                </a:solidFill>
              </a:rPr>
              <a:t>изучение математики в школе</a:t>
            </a:r>
            <a:endParaRPr lang="ru-RU" sz="2400" i="1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" name="Заголовок 3"/>
          <p:cNvSpPr>
            <a:spLocks noGrp="1"/>
          </p:cNvSpPr>
          <p:nvPr>
            <p:ph type="title"/>
          </p:nvPr>
        </p:nvSpPr>
        <p:spPr>
          <a:xfrm>
            <a:off x="986991" y="4166096"/>
            <a:ext cx="7202288" cy="648072"/>
          </a:xfrm>
        </p:spPr>
        <p:txBody>
          <a:bodyPr>
            <a:normAutofit fontScale="90000"/>
          </a:bodyPr>
          <a:lstStyle/>
          <a:p>
            <a:pPr algn="l"/>
            <a:r>
              <a:rPr lang="ru-RU" sz="2700" b="1" i="1" dirty="0" smtClean="0">
                <a:solidFill>
                  <a:schemeClr val="tx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2) расширилось содержание изучаемого материала в курсе математики</a:t>
            </a:r>
            <a:endParaRPr lang="ru-RU" sz="2700" b="1" i="1" dirty="0">
              <a:solidFill>
                <a:schemeClr val="tx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580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39" grpId="0"/>
      <p:bldP spid="40" grpId="0"/>
      <p:bldP spid="15" grpId="0"/>
      <p:bldP spid="4" grpId="0"/>
      <p:bldP spid="5" grpId="0"/>
      <p:bldP spid="1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971600" y="692696"/>
            <a:ext cx="7272808" cy="792088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3) Снижение мотивации обучающихся к изучению математики</a:t>
            </a: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151"/>
          <a:stretch/>
        </p:blipFill>
        <p:spPr bwMode="auto">
          <a:xfrm>
            <a:off x="3781614" y="2780928"/>
            <a:ext cx="3126712" cy="2246526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ыгнутая вправо стрелка 1"/>
          <p:cNvSpPr/>
          <p:nvPr/>
        </p:nvSpPr>
        <p:spPr>
          <a:xfrm rot="19596562">
            <a:off x="4213230" y="1121206"/>
            <a:ext cx="1077913" cy="1891824"/>
          </a:xfrm>
          <a:prstGeom prst="curvedLeftArrow">
            <a:avLst>
              <a:gd name="adj1" fmla="val 24923"/>
              <a:gd name="adj2" fmla="val 40821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8" name="Picture 2" descr="F:\Учитель года Тряпочкина Н.В\2016-12-02\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55" t="8812" r="14023" b="47108"/>
          <a:stretch/>
        </p:blipFill>
        <p:spPr bwMode="auto">
          <a:xfrm rot="16200000">
            <a:off x="848094" y="1392266"/>
            <a:ext cx="3199339" cy="3240360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5472" y="3648518"/>
            <a:ext cx="2088232" cy="247829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Выгнутая вправо стрелка 9"/>
          <p:cNvSpPr/>
          <p:nvPr/>
        </p:nvSpPr>
        <p:spPr>
          <a:xfrm rot="19596562">
            <a:off x="7091848" y="2207596"/>
            <a:ext cx="1077913" cy="1891824"/>
          </a:xfrm>
          <a:prstGeom prst="curvedLeftArrow">
            <a:avLst>
              <a:gd name="adj1" fmla="val 24923"/>
              <a:gd name="adj2" fmla="val 40821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04802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971600" y="692696"/>
            <a:ext cx="7272808" cy="79208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Экзаменационная </a:t>
            </a:r>
            <a:r>
              <a:rPr lang="ru-RU" sz="2800" b="1" i="1" dirty="0">
                <a:solidFill>
                  <a:srgbClr val="002060"/>
                </a:solidFill>
              </a:rPr>
              <a:t>работа </a:t>
            </a:r>
            <a:r>
              <a:rPr lang="ru-RU" sz="2800" b="1" i="1" dirty="0" smtClean="0">
                <a:solidFill>
                  <a:srgbClr val="FF0000"/>
                </a:solidFill>
              </a:rPr>
              <a:t>1966 </a:t>
            </a:r>
            <a:r>
              <a:rPr lang="ru-RU" sz="2800" b="1" i="1" dirty="0">
                <a:solidFill>
                  <a:srgbClr val="FF0000"/>
                </a:solidFill>
              </a:rPr>
              <a:t>года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800" b="1" i="1" dirty="0">
                <a:solidFill>
                  <a:srgbClr val="002060"/>
                </a:solidFill>
              </a:rPr>
              <a:t>за курс средней </a:t>
            </a:r>
            <a:r>
              <a:rPr lang="ru-RU" sz="2800" b="1" i="1" dirty="0" smtClean="0">
                <a:solidFill>
                  <a:srgbClr val="002060"/>
                </a:solidFill>
              </a:rPr>
              <a:t>школы по </a:t>
            </a:r>
            <a:r>
              <a:rPr lang="ru-RU" sz="2800" b="1" i="1" dirty="0">
                <a:solidFill>
                  <a:srgbClr val="002060"/>
                </a:solidFill>
              </a:rPr>
              <a:t>математике</a:t>
            </a:r>
          </a:p>
        </p:txBody>
      </p:sp>
      <p:pic>
        <p:nvPicPr>
          <p:cNvPr id="1027" name="Picture 3" descr="F:\Учитель года Тряпочкина Н.В\2016-12-02\00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259" t="57027" r="38270"/>
          <a:stretch/>
        </p:blipFill>
        <p:spPr bwMode="auto">
          <a:xfrm rot="16200000">
            <a:off x="1880015" y="144320"/>
            <a:ext cx="5599993" cy="6552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Объект 5"/>
          <p:cNvSpPr>
            <a:spLocks noGrp="1"/>
          </p:cNvSpPr>
          <p:nvPr>
            <p:ph sz="quarter" idx="14"/>
          </p:nvPr>
        </p:nvSpPr>
        <p:spPr>
          <a:xfrm>
            <a:off x="1124000" y="845096"/>
            <a:ext cx="7272808" cy="792088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Экзаменационная </a:t>
            </a:r>
            <a:r>
              <a:rPr lang="ru-RU" sz="2800" b="1" i="1" dirty="0">
                <a:solidFill>
                  <a:srgbClr val="002060"/>
                </a:solidFill>
              </a:rPr>
              <a:t>работа </a:t>
            </a:r>
            <a:r>
              <a:rPr lang="ru-RU" sz="2800" b="1" i="1" dirty="0" smtClean="0">
                <a:solidFill>
                  <a:srgbClr val="FF0000"/>
                </a:solidFill>
              </a:rPr>
              <a:t>1991 </a:t>
            </a:r>
            <a:r>
              <a:rPr lang="ru-RU" sz="2800" b="1" i="1" dirty="0">
                <a:solidFill>
                  <a:srgbClr val="FF0000"/>
                </a:solidFill>
              </a:rPr>
              <a:t>года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800" b="1" i="1" dirty="0">
                <a:solidFill>
                  <a:srgbClr val="002060"/>
                </a:solidFill>
              </a:rPr>
              <a:t>за курс средней </a:t>
            </a:r>
            <a:r>
              <a:rPr lang="ru-RU" sz="2800" b="1" i="1" dirty="0" smtClean="0">
                <a:solidFill>
                  <a:srgbClr val="002060"/>
                </a:solidFill>
              </a:rPr>
              <a:t>школы по </a:t>
            </a:r>
            <a:r>
              <a:rPr lang="ru-RU" sz="2800" b="1" i="1" dirty="0">
                <a:solidFill>
                  <a:srgbClr val="002060"/>
                </a:solidFill>
              </a:rPr>
              <a:t>математике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63688" y="506388"/>
            <a:ext cx="5760640" cy="5760640"/>
          </a:xfrm>
          <a:prstGeom prst="rect">
            <a:avLst/>
          </a:prstGeom>
          <a:ln w="38100">
            <a:solidFill>
              <a:schemeClr val="tx1"/>
            </a:solidFill>
            <a:miter lim="800000"/>
            <a:headEnd/>
            <a:tailEnd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992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972640" y="632832"/>
            <a:ext cx="7272808" cy="1008112"/>
          </a:xfrm>
        </p:spPr>
        <p:txBody>
          <a:bodyPr>
            <a:normAutofit fontScale="70000" lnSpcReduction="20000"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Экзаменационная </a:t>
            </a:r>
            <a:r>
              <a:rPr lang="ru-RU" sz="2800" b="1" i="1" dirty="0">
                <a:solidFill>
                  <a:srgbClr val="002060"/>
                </a:solidFill>
              </a:rPr>
              <a:t>работа </a:t>
            </a:r>
            <a:r>
              <a:rPr lang="ru-RU" sz="2800" b="1" i="1" dirty="0" smtClean="0">
                <a:solidFill>
                  <a:srgbClr val="FF0000"/>
                </a:solidFill>
              </a:rPr>
              <a:t>2017 </a:t>
            </a:r>
            <a:r>
              <a:rPr lang="ru-RU" sz="2800" b="1" i="1" dirty="0">
                <a:solidFill>
                  <a:srgbClr val="FF0000"/>
                </a:solidFill>
              </a:rPr>
              <a:t>года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800" b="1" i="1" dirty="0">
                <a:solidFill>
                  <a:srgbClr val="002060"/>
                </a:solidFill>
              </a:rPr>
              <a:t>за курс средней </a:t>
            </a:r>
            <a:r>
              <a:rPr lang="ru-RU" sz="2800" b="1" i="1" dirty="0" smtClean="0">
                <a:solidFill>
                  <a:srgbClr val="002060"/>
                </a:solidFill>
              </a:rPr>
              <a:t>школы по математике 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(базовый уровень)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4" name="Объект 3"/>
          <p:cNvPicPr>
            <a:picLocks noGrp="1"/>
          </p:cNvPicPr>
          <p:nvPr>
            <p:ph sz="quarter" idx="13"/>
          </p:nvPr>
        </p:nvPicPr>
        <p:blipFill rotWithShape="1">
          <a:blip r:embed="rId2"/>
          <a:srcRect l="37822" t="34188" r="26119" b="57051"/>
          <a:stretch/>
        </p:blipFill>
        <p:spPr bwMode="auto">
          <a:xfrm>
            <a:off x="966559" y="1729817"/>
            <a:ext cx="7001310" cy="2908212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37822" t="53846" r="30286" b="35684"/>
          <a:stretch/>
        </p:blipFill>
        <p:spPr bwMode="auto">
          <a:xfrm>
            <a:off x="1098785" y="1844824"/>
            <a:ext cx="7130872" cy="2808313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8" name="Рисунок 7"/>
          <p:cNvPicPr/>
          <p:nvPr/>
        </p:nvPicPr>
        <p:blipFill rotWithShape="1">
          <a:blip r:embed="rId2"/>
          <a:srcRect l="42149" t="45726" r="29645" b="46154"/>
          <a:stretch/>
        </p:blipFill>
        <p:spPr bwMode="auto">
          <a:xfrm>
            <a:off x="1267655" y="1988840"/>
            <a:ext cx="7020517" cy="2792626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2"/>
          <a:srcRect l="38784" t="78632" r="5605" b="7906"/>
          <a:stretch/>
        </p:blipFill>
        <p:spPr bwMode="auto">
          <a:xfrm>
            <a:off x="1388024" y="2132856"/>
            <a:ext cx="6640360" cy="2880320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4"/>
          <a:srcRect l="41508" t="70727" r="6727" b="20085"/>
          <a:stretch/>
        </p:blipFill>
        <p:spPr bwMode="auto">
          <a:xfrm>
            <a:off x="1506383" y="2348880"/>
            <a:ext cx="6723274" cy="2664296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3" name="Рисунок 12"/>
          <p:cNvPicPr/>
          <p:nvPr/>
        </p:nvPicPr>
        <p:blipFill rotWithShape="1">
          <a:blip r:embed="rId5"/>
          <a:srcRect l="8495" t="73718" r="39901" b="11966"/>
          <a:stretch/>
        </p:blipFill>
        <p:spPr bwMode="auto">
          <a:xfrm>
            <a:off x="1619673" y="2492896"/>
            <a:ext cx="6668499" cy="2777236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" name="Рисунок 13"/>
          <p:cNvPicPr/>
          <p:nvPr/>
        </p:nvPicPr>
        <p:blipFill rotWithShape="1">
          <a:blip r:embed="rId5"/>
          <a:srcRect l="5129" t="58974" r="39901" b="30556"/>
          <a:stretch/>
        </p:blipFill>
        <p:spPr bwMode="auto">
          <a:xfrm>
            <a:off x="1732961" y="2672257"/>
            <a:ext cx="6799479" cy="2772967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6"/>
          <a:srcRect l="4488" t="21154" r="39902" b="65384"/>
          <a:stretch/>
        </p:blipFill>
        <p:spPr bwMode="auto">
          <a:xfrm>
            <a:off x="1883319" y="2890073"/>
            <a:ext cx="6404854" cy="2380059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530144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986333" y="712323"/>
            <a:ext cx="7272808" cy="1080120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Экзаменационная </a:t>
            </a:r>
            <a:r>
              <a:rPr lang="ru-RU" sz="2800" b="1" i="1" dirty="0">
                <a:solidFill>
                  <a:srgbClr val="002060"/>
                </a:solidFill>
              </a:rPr>
              <a:t>работа </a:t>
            </a:r>
            <a:r>
              <a:rPr lang="ru-RU" sz="2800" b="1" i="1" dirty="0" smtClean="0">
                <a:solidFill>
                  <a:srgbClr val="FF0000"/>
                </a:solidFill>
              </a:rPr>
              <a:t>2017 </a:t>
            </a:r>
            <a:r>
              <a:rPr lang="ru-RU" sz="2800" b="1" i="1" dirty="0">
                <a:solidFill>
                  <a:srgbClr val="FF0000"/>
                </a:solidFill>
              </a:rPr>
              <a:t>года</a:t>
            </a:r>
            <a:endParaRPr lang="ru-RU" sz="2800" b="1" i="1" dirty="0" smtClean="0">
              <a:solidFill>
                <a:srgbClr val="FF0000"/>
              </a:solidFill>
            </a:endParaRPr>
          </a:p>
          <a:p>
            <a:pPr marL="0" indent="0" algn="ctr">
              <a:buNone/>
            </a:pPr>
            <a:r>
              <a:rPr lang="ru-RU" sz="2800" b="1" i="1" dirty="0">
                <a:solidFill>
                  <a:srgbClr val="002060"/>
                </a:solidFill>
              </a:rPr>
              <a:t>за курс средней </a:t>
            </a:r>
            <a:r>
              <a:rPr lang="ru-RU" sz="2800" b="1" i="1" dirty="0" smtClean="0">
                <a:solidFill>
                  <a:srgbClr val="002060"/>
                </a:solidFill>
              </a:rPr>
              <a:t>школы по математике</a:t>
            </a:r>
          </a:p>
          <a:p>
            <a:pPr marL="0" indent="0" algn="ctr">
              <a:buNone/>
            </a:pPr>
            <a:r>
              <a:rPr lang="ru-RU" sz="2800" b="1" i="1" dirty="0" smtClean="0">
                <a:solidFill>
                  <a:srgbClr val="002060"/>
                </a:solidFill>
              </a:rPr>
              <a:t>(профильный уровень)</a:t>
            </a:r>
            <a:endParaRPr lang="ru-RU" sz="2800" b="1" i="1" dirty="0">
              <a:solidFill>
                <a:srgbClr val="002060"/>
              </a:solidFill>
            </a:endParaRPr>
          </a:p>
        </p:txBody>
      </p:sp>
      <p:pic>
        <p:nvPicPr>
          <p:cNvPr id="7" name="Рисунок 6"/>
          <p:cNvPicPr/>
          <p:nvPr/>
        </p:nvPicPr>
        <p:blipFill rotWithShape="1">
          <a:blip r:embed="rId3"/>
          <a:srcRect l="2244" t="58097" r="54005" b="9402"/>
          <a:stretch/>
        </p:blipFill>
        <p:spPr bwMode="auto">
          <a:xfrm>
            <a:off x="827584" y="1752526"/>
            <a:ext cx="7128793" cy="3980732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9" name="Объект 3"/>
          <p:cNvPicPr>
            <a:picLocks/>
          </p:cNvPicPr>
          <p:nvPr/>
        </p:nvPicPr>
        <p:blipFill rotWithShape="1">
          <a:blip r:embed="rId4"/>
          <a:srcRect l="17629" t="27096" r="37337" b="62185"/>
          <a:stretch/>
        </p:blipFill>
        <p:spPr bwMode="auto">
          <a:xfrm>
            <a:off x="934053" y="1894381"/>
            <a:ext cx="6734291" cy="4150759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Рисунок 9"/>
          <p:cNvPicPr/>
          <p:nvPr/>
        </p:nvPicPr>
        <p:blipFill rotWithShape="1">
          <a:blip r:embed="rId3"/>
          <a:srcRect l="2244" t="45630" r="54005" b="43997"/>
          <a:stretch/>
        </p:blipFill>
        <p:spPr bwMode="auto">
          <a:xfrm>
            <a:off x="1114037" y="2033771"/>
            <a:ext cx="7055278" cy="3911897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Рисунок 11"/>
          <p:cNvPicPr/>
          <p:nvPr/>
        </p:nvPicPr>
        <p:blipFill rotWithShape="1">
          <a:blip r:embed="rId3"/>
          <a:srcRect l="2244" t="36187" r="72991" b="57195"/>
          <a:stretch/>
        </p:blipFill>
        <p:spPr bwMode="auto">
          <a:xfrm>
            <a:off x="1197900" y="2160015"/>
            <a:ext cx="6971415" cy="4005290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3" name="Объект 3"/>
          <p:cNvPicPr>
            <a:picLocks/>
          </p:cNvPicPr>
          <p:nvPr/>
        </p:nvPicPr>
        <p:blipFill rotWithShape="1">
          <a:blip r:embed="rId4"/>
          <a:srcRect l="17629" t="38708" r="37337" b="31519"/>
          <a:stretch/>
        </p:blipFill>
        <p:spPr bwMode="auto">
          <a:xfrm>
            <a:off x="1331640" y="2276873"/>
            <a:ext cx="6984776" cy="3456384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4" name="Объект 3"/>
          <p:cNvPicPr>
            <a:picLocks/>
          </p:cNvPicPr>
          <p:nvPr/>
        </p:nvPicPr>
        <p:blipFill rotWithShape="1">
          <a:blip r:embed="rId4"/>
          <a:srcRect l="17629" t="68977" r="37337" b="18333"/>
          <a:stretch/>
        </p:blipFill>
        <p:spPr bwMode="auto">
          <a:xfrm>
            <a:off x="1475656" y="2462464"/>
            <a:ext cx="6840760" cy="3483204"/>
          </a:xfrm>
          <a:prstGeom prst="rect">
            <a:avLst/>
          </a:prstGeom>
          <a:ln w="38100">
            <a:solidFill>
              <a:schemeClr val="bg2">
                <a:lumMod val="25000"/>
              </a:schemeClr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5" name="Рисунок 14"/>
          <p:cNvPicPr/>
          <p:nvPr/>
        </p:nvPicPr>
        <p:blipFill rotWithShape="1">
          <a:blip r:embed="rId5"/>
          <a:srcRect l="18110" t="42521" r="54966" b="51069"/>
          <a:stretch/>
        </p:blipFill>
        <p:spPr bwMode="auto">
          <a:xfrm>
            <a:off x="1619672" y="2694556"/>
            <a:ext cx="6336705" cy="2462636"/>
          </a:xfrm>
          <a:prstGeom prst="rect">
            <a:avLst/>
          </a:prstGeom>
          <a:ln w="57150">
            <a:solidFill>
              <a:schemeClr val="bg2">
                <a:lumMod val="25000"/>
              </a:schemeClr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2747957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971600" y="692696"/>
            <a:ext cx="7272808" cy="79208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2800" b="1" i="1" dirty="0">
                <a:solidFill>
                  <a:srgbClr val="002060"/>
                </a:solidFill>
              </a:rPr>
              <a:t>Так выглядит деградация</a:t>
            </a:r>
          </a:p>
          <a:p>
            <a:pPr marL="0" indent="0" algn="ctr">
              <a:buNone/>
            </a:pPr>
            <a:endParaRPr lang="ru-RU" sz="2800" b="1" i="1" dirty="0">
              <a:solidFill>
                <a:srgbClr val="FF000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quarter" idx="13"/>
          </p:nvPr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8151"/>
          <a:stretch/>
        </p:blipFill>
        <p:spPr bwMode="auto">
          <a:xfrm>
            <a:off x="3781614" y="2780928"/>
            <a:ext cx="3126712" cy="2246526"/>
          </a:xfrm>
          <a:prstGeom prst="rect">
            <a:avLst/>
          </a:prstGeom>
          <a:noFill/>
          <a:ln w="38100">
            <a:solidFill>
              <a:srgbClr val="00206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Выгнутая вправо стрелка 1"/>
          <p:cNvSpPr/>
          <p:nvPr/>
        </p:nvSpPr>
        <p:spPr>
          <a:xfrm rot="19596562">
            <a:off x="4213230" y="1121206"/>
            <a:ext cx="1077913" cy="1891824"/>
          </a:xfrm>
          <a:prstGeom prst="curvedLeftArrow">
            <a:avLst>
              <a:gd name="adj1" fmla="val 24923"/>
              <a:gd name="adj2" fmla="val 40821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  <p:pic>
        <p:nvPicPr>
          <p:cNvPr id="8" name="Picture 2" descr="F:\Учитель года Тряпочкина Н.В\2016-12-02\001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29655" t="8812" r="14023" b="47108"/>
          <a:stretch/>
        </p:blipFill>
        <p:spPr bwMode="auto">
          <a:xfrm rot="16200000">
            <a:off x="848094" y="1392266"/>
            <a:ext cx="3199339" cy="3240360"/>
          </a:xfrm>
          <a:prstGeom prst="rect">
            <a:avLst/>
          </a:prstGeom>
          <a:noFill/>
          <a:ln w="38100">
            <a:solidFill>
              <a:schemeClr val="bg2">
                <a:lumMod val="2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285472" y="3648518"/>
            <a:ext cx="2088232" cy="247829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Выгнутая вправо стрелка 9"/>
          <p:cNvSpPr/>
          <p:nvPr/>
        </p:nvSpPr>
        <p:spPr>
          <a:xfrm rot="19596562">
            <a:off x="7091848" y="2207596"/>
            <a:ext cx="1077913" cy="1891824"/>
          </a:xfrm>
          <a:prstGeom prst="curvedLeftArrow">
            <a:avLst>
              <a:gd name="adj1" fmla="val 24923"/>
              <a:gd name="adj2" fmla="val 40821"/>
              <a:gd name="adj3" fmla="val 25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86437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sz="quarter" idx="14"/>
          </p:nvPr>
        </p:nvSpPr>
        <p:spPr>
          <a:xfrm>
            <a:off x="4644008" y="2492896"/>
            <a:ext cx="3580968" cy="1728192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Математика</a:t>
            </a:r>
          </a:p>
          <a:p>
            <a:pPr marL="0" indent="0" algn="ctr">
              <a:buNone/>
            </a:pPr>
            <a:r>
              <a:rPr lang="ru-RU" sz="4000" b="1" dirty="0" smtClean="0">
                <a:solidFill>
                  <a:srgbClr val="FF0000"/>
                </a:solidFill>
              </a:rPr>
              <a:t>ЕГЭ</a:t>
            </a:r>
            <a:endParaRPr lang="ru-RU" sz="4000" b="1" dirty="0">
              <a:solidFill>
                <a:srgbClr val="FF0000"/>
              </a:solidFill>
            </a:endParaRPr>
          </a:p>
        </p:txBody>
      </p:sp>
      <p:sp>
        <p:nvSpPr>
          <p:cNvPr id="2" name="Объект 1"/>
          <p:cNvSpPr>
            <a:spLocks noGrp="1"/>
          </p:cNvSpPr>
          <p:nvPr>
            <p:ph sz="quarter" idx="13"/>
          </p:nvPr>
        </p:nvSpPr>
        <p:spPr>
          <a:xfrm>
            <a:off x="1187624" y="836712"/>
            <a:ext cx="3528392" cy="252028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endParaRPr lang="ru-RU" sz="3200" b="1" dirty="0" smtClean="0"/>
          </a:p>
          <a:p>
            <a:pPr marL="0" indent="0" algn="ctr">
              <a:buNone/>
            </a:pPr>
            <a:r>
              <a:rPr lang="ru-RU" sz="3200" b="1" dirty="0" smtClean="0"/>
              <a:t>Элементарная</a:t>
            </a:r>
            <a:endParaRPr lang="ru-RU" sz="3200" b="1" dirty="0"/>
          </a:p>
          <a:p>
            <a:pPr marL="0" indent="0" algn="ctr">
              <a:buNone/>
            </a:pPr>
            <a:r>
              <a:rPr lang="ru-RU" sz="3200" b="1" dirty="0" smtClean="0"/>
              <a:t>математика</a:t>
            </a:r>
            <a:endParaRPr lang="ru-RU" sz="3200" b="1" dirty="0"/>
          </a:p>
        </p:txBody>
      </p:sp>
      <p:sp>
        <p:nvSpPr>
          <p:cNvPr id="5" name="Объект 1"/>
          <p:cNvSpPr txBox="1">
            <a:spLocks/>
          </p:cNvSpPr>
          <p:nvPr/>
        </p:nvSpPr>
        <p:spPr>
          <a:xfrm>
            <a:off x="1340024" y="3356992"/>
            <a:ext cx="3528392" cy="274468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27432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64592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0116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74320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10896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SzPct val="85000"/>
              <a:buFont typeface="Brush Script MT" pitchFamily="66" charset="0"/>
              <a:buChar char="O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Brush Script MT" pitchFamily="66" charset="0"/>
              <a:buNone/>
            </a:pPr>
            <a:endParaRPr lang="ru-RU" sz="3200" b="1" dirty="0" smtClean="0"/>
          </a:p>
          <a:p>
            <a:pPr marL="0" indent="0" algn="ctr">
              <a:buFont typeface="Brush Script MT" pitchFamily="66" charset="0"/>
              <a:buNone/>
            </a:pPr>
            <a:r>
              <a:rPr lang="ru-RU" sz="3200" b="1" dirty="0" smtClean="0"/>
              <a:t>Высшая</a:t>
            </a:r>
          </a:p>
          <a:p>
            <a:pPr marL="0" indent="0" algn="ctr">
              <a:buFont typeface="Brush Script MT" pitchFamily="66" charset="0"/>
              <a:buNone/>
            </a:pPr>
            <a:r>
              <a:rPr lang="ru-RU" sz="3200" b="1" dirty="0" smtClean="0"/>
              <a:t>математика</a:t>
            </a:r>
            <a:endParaRPr lang="ru-RU" sz="3200" b="1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 flipH="1">
            <a:off x="1763688" y="1124744"/>
            <a:ext cx="2232248" cy="17281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>
            <a:off x="1979712" y="1124744"/>
            <a:ext cx="2160240" cy="172819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 flipH="1">
            <a:off x="2195736" y="3717032"/>
            <a:ext cx="1800200" cy="2016224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2195736" y="3861048"/>
            <a:ext cx="2088232" cy="1872208"/>
          </a:xfrm>
          <a:prstGeom prst="line">
            <a:avLst/>
          </a:prstGeom>
          <a:ln w="3810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Выгнутая вправо стрелка 14"/>
          <p:cNvSpPr/>
          <p:nvPr/>
        </p:nvSpPr>
        <p:spPr>
          <a:xfrm rot="18531690">
            <a:off x="4819490" y="311732"/>
            <a:ext cx="1298954" cy="2680590"/>
          </a:xfrm>
          <a:prstGeom prst="curvedLeftArrow">
            <a:avLst>
              <a:gd name="adj1" fmla="val 15879"/>
              <a:gd name="adj2" fmla="val 48864"/>
              <a:gd name="adj3" fmla="val 5895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 rot="255095" flipV="1">
            <a:off x="4383560" y="3649162"/>
            <a:ext cx="2420937" cy="19971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2509922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2" grpId="0" build="p"/>
      <p:bldP spid="5" grpId="0"/>
      <p:bldP spid="15" grpId="0" animBg="1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2277</TotalTime>
  <Words>1409</Words>
  <Application>Microsoft Office PowerPoint</Application>
  <PresentationFormat>Экран (4:3)</PresentationFormat>
  <Paragraphs>266</Paragraphs>
  <Slides>28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Кнопка</vt:lpstr>
      <vt:lpstr>Обучение  методам решения задач  как средство формирования культуры мышления</vt:lpstr>
      <vt:lpstr>Слайд 2</vt:lpstr>
      <vt:lpstr>2) расширилось содержание изучаемого материала в курсе математики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I тип: задачи на прямое применение определения и свойств числовых неравенств</vt:lpstr>
      <vt:lpstr>II тип: задачи на сравнение числовых выражений, путем комплексного использования свойств числовых выражений и известных правил сравнения чисел </vt:lpstr>
      <vt:lpstr>III тип: оценка числовых выражений.</vt:lpstr>
      <vt:lpstr>IV тип: оценка иррациональных выражений</vt:lpstr>
      <vt:lpstr>V тип: доказательство неравенств</vt:lpstr>
      <vt:lpstr>Решение задачи III типа</vt:lpstr>
      <vt:lpstr>Слайд 24</vt:lpstr>
      <vt:lpstr>Слайд 25</vt:lpstr>
      <vt:lpstr>Слайд 26</vt:lpstr>
      <vt:lpstr>Наличие победителей и призеров  этапов Всероссийской олимпиады и областной научной конференции школьников</vt:lpstr>
      <vt:lpstr>Конкурс на денежное поощрение лучших учителей в рамках Приоритетного национального проекта «Образование»</vt:lpstr>
    </vt:vector>
  </TitlesOfParts>
  <Company>Krokoz™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Равнодействующая сил</dc:title>
  <dc:creator>Алексей</dc:creator>
  <cp:lastModifiedBy>алексей</cp:lastModifiedBy>
  <cp:revision>189</cp:revision>
  <dcterms:created xsi:type="dcterms:W3CDTF">2014-11-25T15:15:49Z</dcterms:created>
  <dcterms:modified xsi:type="dcterms:W3CDTF">2017-03-27T16:29:53Z</dcterms:modified>
</cp:coreProperties>
</file>