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26" r:id="rId2"/>
    <p:sldMasterId id="2147484028" r:id="rId3"/>
    <p:sldMasterId id="2147484030" r:id="rId4"/>
    <p:sldMasterId id="2147484034" r:id="rId5"/>
    <p:sldMasterId id="2147484036" r:id="rId6"/>
    <p:sldMasterId id="2147484040" r:id="rId7"/>
    <p:sldMasterId id="2147484046" r:id="rId8"/>
    <p:sldMasterId id="2147484048" r:id="rId9"/>
    <p:sldMasterId id="2147484050" r:id="rId10"/>
    <p:sldMasterId id="2147484052" r:id="rId11"/>
    <p:sldMasterId id="2147484054" r:id="rId12"/>
    <p:sldMasterId id="2147484056" r:id="rId13"/>
  </p:sldMasterIdLst>
  <p:notesMasterIdLst>
    <p:notesMasterId r:id="rId41"/>
  </p:notesMasterIdLst>
  <p:sldIdLst>
    <p:sldId id="375" r:id="rId14"/>
    <p:sldId id="455" r:id="rId15"/>
    <p:sldId id="460" r:id="rId16"/>
    <p:sldId id="456" r:id="rId17"/>
    <p:sldId id="458" r:id="rId18"/>
    <p:sldId id="459" r:id="rId19"/>
    <p:sldId id="461" r:id="rId20"/>
    <p:sldId id="462" r:id="rId21"/>
    <p:sldId id="442" r:id="rId22"/>
    <p:sldId id="463" r:id="rId23"/>
    <p:sldId id="464" r:id="rId24"/>
    <p:sldId id="466" r:id="rId25"/>
    <p:sldId id="438" r:id="rId26"/>
    <p:sldId id="467" r:id="rId27"/>
    <p:sldId id="469" r:id="rId28"/>
    <p:sldId id="488" r:id="rId29"/>
    <p:sldId id="473" r:id="rId30"/>
    <p:sldId id="474" r:id="rId31"/>
    <p:sldId id="476" r:id="rId32"/>
    <p:sldId id="477" r:id="rId33"/>
    <p:sldId id="479" r:id="rId34"/>
    <p:sldId id="482" r:id="rId35"/>
    <p:sldId id="483" r:id="rId36"/>
    <p:sldId id="484" r:id="rId37"/>
    <p:sldId id="485" r:id="rId38"/>
    <p:sldId id="486" r:id="rId39"/>
    <p:sldId id="487" r:id="rId40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00FF"/>
    <a:srgbClr val="FF5B5B"/>
    <a:srgbClr val="D1DC44"/>
    <a:srgbClr val="D1F3FF"/>
    <a:srgbClr val="FFA7A7"/>
    <a:srgbClr val="0000CC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4723" autoAdjust="0"/>
  </p:normalViewPr>
  <p:slideViewPr>
    <p:cSldViewPr>
      <p:cViewPr>
        <p:scale>
          <a:sx n="77" d="100"/>
          <a:sy n="77" d="100"/>
        </p:scale>
        <p:origin x="-1002" y="-4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2;&#1086;&#1080;%20&#1076;&#1086;&#1082;&#1091;&#1084;&#1077;&#1085;&#1090;&#1099;\&#1059;&#1055;&#1040;&#1044;\&#1057;&#1086;&#1090;&#1088;&#1091;&#1076;&#1085;&#1080;&#1082;&#1080;\&#1041;&#1086;&#1085;&#1076;&#1072;&#1088;&#1077;&#1074;\&#1058;&#1077;&#1093;&#1085;&#1080;&#1095;&#1077;&#1089;&#1082;&#1086;&#1077;%20&#1090;&#1074;&#1086;&#1088;&#1095;&#1077;&#1089;&#1090;&#1074;&#1086;\&#1048;&#1085;&#1092;-&#1094;&#1080;&#1103;%20&#1087;&#1086;%20&#1087;&#1086;&#1089;&#1090;&#1072;&#1074;&#1082;&#1072;&#1084;%20&#1086;&#1073;&#1086;&#1088;&#1091;&#1076;&#1086;&#1074;&#1072;&#1085;&#1080;&#1103;%20&#1058;&#1058;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146981627296737E-2"/>
          <c:y val="2.4366607735639225E-2"/>
          <c:w val="0.88834457260884336"/>
          <c:h val="0.825549472895659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Лист1!$C$7</c:f>
              <c:strCache>
                <c:ptCount val="1"/>
                <c:pt idx="0">
                  <c:v>Количество образовательных организаций, оснащённых оборудованием технической направленности</c:v>
                </c:pt>
              </c:strCache>
            </c:strRef>
          </c:tx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153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73-40BE-91D7-48AF31906E8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200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73-40BE-91D7-48AF31906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Лист1!$D$6:$G$6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Лист1!$D$7:$G$7</c:f>
              <c:numCache>
                <c:formatCode>General</c:formatCode>
                <c:ptCount val="4"/>
                <c:pt idx="0">
                  <c:v>101</c:v>
                </c:pt>
                <c:pt idx="1">
                  <c:v>110</c:v>
                </c:pt>
                <c:pt idx="2">
                  <c:v>155</c:v>
                </c:pt>
                <c:pt idx="3">
                  <c:v>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73-40BE-91D7-48AF31906E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328704"/>
        <c:axId val="92330240"/>
      </c:barChart>
      <c:catAx>
        <c:axId val="9232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2330240"/>
        <c:crosses val="autoZero"/>
        <c:auto val="1"/>
        <c:lblAlgn val="ctr"/>
        <c:lblOffset val="100"/>
        <c:noMultiLvlLbl val="0"/>
      </c:catAx>
      <c:valAx>
        <c:axId val="9233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3287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9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shade val="46275"/>
                <a:invGamma/>
              </a:srgbClr>
            </a:gs>
          </a:gsLst>
          <a:path path="rect">
            <a:fillToRect l="50000" t="50000" r="50000" b="50000"/>
          </a:path>
        </a:gradFill>
        <a:ln w="12700">
          <a:solidFill>
            <a:schemeClr val="tx1"/>
          </a:solidFill>
          <a:prstDash val="solid"/>
        </a:ln>
      </c:spPr>
    </c:sideWall>
    <c:backWall>
      <c:thickness val="0"/>
      <c:spPr>
        <a:gradFill rotWithShape="0">
          <a:gsLst>
            <a:gs pos="0">
              <a:srgbClr val="C0C0C0"/>
            </a:gs>
            <a:gs pos="100000">
              <a:srgbClr val="C0C0C0">
                <a:gamma/>
                <a:shade val="46275"/>
                <a:invGamma/>
              </a:srgbClr>
            </a:gs>
          </a:gsLst>
          <a:path path="rect">
            <a:fillToRect l="50000" t="50000" r="50000" b="50000"/>
          </a:path>
        </a:gra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1428571428571425E-2"/>
          <c:y val="5.2757793764988022E-2"/>
          <c:w val="0.57777777777777772"/>
          <c:h val="0.78896882494004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обязательная часть</c:v>
                </c:pt>
              </c:strCache>
            </c:strRef>
          </c:tx>
          <c:spPr>
            <a:solidFill>
              <a:srgbClr val="CC99FF"/>
            </a:solidFill>
            <a:ln w="1235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 начальное образование </c:v>
                </c:pt>
                <c:pt idx="1">
                  <c:v> основное образование </c:v>
                </c:pt>
                <c:pt idx="2">
                  <c:v>среднее образование 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80</c:v>
                </c:pt>
                <c:pt idx="1">
                  <c:v>70</c:v>
                </c:pt>
                <c:pt idx="2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69-43D3-8EE0-97100718FFE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часть, формируемая участниками образовательного процесса</c:v>
                </c:pt>
              </c:strCache>
            </c:strRef>
          </c:tx>
          <c:spPr>
            <a:solidFill>
              <a:srgbClr val="FFFF00"/>
            </a:solidFill>
            <a:ln w="12356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 начальное образование </c:v>
                </c:pt>
                <c:pt idx="1">
                  <c:v> основное образование </c:v>
                </c:pt>
                <c:pt idx="2">
                  <c:v>среднее образование 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20</c:v>
                </c:pt>
                <c:pt idx="1">
                  <c:v>30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69-43D3-8EE0-97100718F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0062464"/>
        <c:axId val="50064000"/>
        <c:axId val="0"/>
      </c:bar3DChart>
      <c:catAx>
        <c:axId val="5006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0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68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0064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064000"/>
        <c:scaling>
          <c:orientation val="minMax"/>
        </c:scaling>
        <c:delete val="0"/>
        <c:axPos val="l"/>
        <c:majorGridlines>
          <c:spPr>
            <a:ln w="3089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0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5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50062464"/>
        <c:crosses val="autoZero"/>
        <c:crossBetween val="between"/>
      </c:valAx>
      <c:spPr>
        <a:noFill/>
        <a:ln w="24712">
          <a:noFill/>
        </a:ln>
      </c:spPr>
    </c:plotArea>
    <c:legend>
      <c:legendPos val="r"/>
      <c:layout>
        <c:manualLayout>
          <c:xMode val="edge"/>
          <c:yMode val="edge"/>
          <c:x val="0.66984126984126979"/>
          <c:y val="0.15107913669064749"/>
          <c:w val="0.32380952380952466"/>
          <c:h val="0.72901678657074342"/>
        </c:manualLayout>
      </c:layout>
      <c:overlay val="0"/>
      <c:spPr>
        <a:noFill/>
        <a:ln w="3089">
          <a:solidFill>
            <a:schemeClr val="tx1"/>
          </a:solidFill>
          <a:prstDash val="solid"/>
        </a:ln>
      </c:spPr>
      <c:txPr>
        <a:bodyPr/>
        <a:lstStyle/>
        <a:p>
          <a:pPr>
            <a:defRPr sz="161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2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75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42BF2-5A81-457E-B7CB-799800CED47D}" type="doc">
      <dgm:prSet loTypeId="urn:microsoft.com/office/officeart/2008/layout/HexagonCluster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D2234C-BE4D-42AA-837A-133D9F2A5A4E}">
      <dgm:prSet phldrT="[Текст]" custT="1"/>
      <dgm:spPr>
        <a:noFill/>
      </dgm:spPr>
      <dgm:t>
        <a:bodyPr/>
        <a:lstStyle/>
        <a:p>
          <a:r>
            <a:rPr lang="ru-RU" sz="1200" dirty="0" smtClean="0"/>
            <a:t> </a:t>
          </a:r>
          <a:r>
            <a:rPr lang="ru-RU" sz="1200" dirty="0" smtClean="0">
              <a:solidFill>
                <a:srgbClr val="0000FF"/>
              </a:solidFill>
            </a:rPr>
            <a:t>Всероссийский молодежный форум «Территория смыслов на </a:t>
          </a:r>
          <a:r>
            <a:rPr lang="ru-RU" sz="1200" dirty="0" err="1" smtClean="0">
              <a:solidFill>
                <a:srgbClr val="0000FF"/>
              </a:solidFill>
            </a:rPr>
            <a:t>Клязьме</a:t>
          </a:r>
          <a:r>
            <a:rPr lang="ru-RU" sz="1200" dirty="0" smtClean="0">
              <a:solidFill>
                <a:srgbClr val="0000FF"/>
              </a:solidFill>
            </a:rPr>
            <a:t>»</a:t>
          </a:r>
          <a:endParaRPr lang="ru-RU" sz="1200" dirty="0">
            <a:solidFill>
              <a:srgbClr val="0000FF"/>
            </a:solidFill>
          </a:endParaRPr>
        </a:p>
      </dgm:t>
    </dgm:pt>
    <dgm:pt modelId="{669441B5-83F6-4284-BCEF-628004084A77}" type="parTrans" cxnId="{93645C5E-3F7C-46CC-A689-73611076C580}">
      <dgm:prSet/>
      <dgm:spPr/>
      <dgm:t>
        <a:bodyPr/>
        <a:lstStyle/>
        <a:p>
          <a:endParaRPr lang="ru-RU"/>
        </a:p>
      </dgm:t>
    </dgm:pt>
    <dgm:pt modelId="{38CC29A9-B7DB-48C6-9093-8A8FACE1AD36}" type="sibTrans" cxnId="{93645C5E-3F7C-46CC-A689-73611076C58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F56049B1-7C45-4633-B163-1E789BC6F49E}">
      <dgm:prSet phldrT="[Текст]" custT="1"/>
      <dgm:spPr>
        <a:noFill/>
      </dgm:spPr>
      <dgm:t>
        <a:bodyPr/>
        <a:lstStyle/>
        <a:p>
          <a:r>
            <a:rPr lang="ru-RU" sz="1200" dirty="0" smtClean="0"/>
            <a:t> </a:t>
          </a:r>
          <a:r>
            <a:rPr lang="ru-RU" sz="1200" dirty="0" smtClean="0">
              <a:solidFill>
                <a:srgbClr val="0000FF"/>
              </a:solidFill>
            </a:rPr>
            <a:t>Всероссийский молодежный форум «Таврида»</a:t>
          </a:r>
          <a:endParaRPr lang="ru-RU" sz="1200" dirty="0">
            <a:solidFill>
              <a:srgbClr val="0000FF"/>
            </a:solidFill>
          </a:endParaRPr>
        </a:p>
      </dgm:t>
    </dgm:pt>
    <dgm:pt modelId="{666A1FBF-1027-4D32-B8E8-A88DFA815511}" type="parTrans" cxnId="{0B629E58-1D29-4F60-BAA1-D9819FC77780}">
      <dgm:prSet/>
      <dgm:spPr/>
      <dgm:t>
        <a:bodyPr/>
        <a:lstStyle/>
        <a:p>
          <a:endParaRPr lang="ru-RU"/>
        </a:p>
      </dgm:t>
    </dgm:pt>
    <dgm:pt modelId="{318D266E-EC43-46F8-97F3-F6554A78736A}" type="sibTrans" cxnId="{0B629E58-1D29-4F60-BAA1-D9819FC7778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9BA897E4-9D4E-42C3-8494-D660951005C3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rgbClr val="0000FF"/>
              </a:solidFill>
            </a:rPr>
            <a:t>Всероссийский молодежный форум «Арктика. Сделано в России»</a:t>
          </a:r>
          <a:endParaRPr lang="ru-RU" sz="1200" dirty="0">
            <a:solidFill>
              <a:srgbClr val="0000FF"/>
            </a:solidFill>
          </a:endParaRPr>
        </a:p>
      </dgm:t>
    </dgm:pt>
    <dgm:pt modelId="{36638F48-9876-4184-AE1B-99B641F10E90}" type="parTrans" cxnId="{D2E08B33-D35B-4C02-92F1-9DC9078B8C23}">
      <dgm:prSet/>
      <dgm:spPr/>
      <dgm:t>
        <a:bodyPr/>
        <a:lstStyle/>
        <a:p>
          <a:endParaRPr lang="ru-RU"/>
        </a:p>
      </dgm:t>
    </dgm:pt>
    <dgm:pt modelId="{8EA34AFB-6707-476F-9E39-767C91EE3089}" type="sibTrans" cxnId="{D2E08B33-D35B-4C02-92F1-9DC9078B8C23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ru-RU"/>
        </a:p>
      </dgm:t>
    </dgm:pt>
    <dgm:pt modelId="{8E342DEA-05A3-4E15-8DB8-19D88FA2EFD5}">
      <dgm:prSet phldrT="[Текст]" custT="1"/>
      <dgm:spPr>
        <a:noFill/>
      </dgm:spPr>
      <dgm:t>
        <a:bodyPr/>
        <a:lstStyle/>
        <a:p>
          <a:r>
            <a:rPr lang="ru-RU" sz="1200" dirty="0" smtClean="0">
              <a:solidFill>
                <a:srgbClr val="0000FF"/>
              </a:solidFill>
            </a:rPr>
            <a:t>Молодежный форум ПФО «</a:t>
          </a:r>
          <a:r>
            <a:rPr lang="en-US" sz="1200" dirty="0" err="1" smtClean="0">
              <a:solidFill>
                <a:srgbClr val="0000FF"/>
              </a:solidFill>
            </a:rPr>
            <a:t>i</a:t>
          </a:r>
          <a:r>
            <a:rPr lang="ru-RU" sz="1200" dirty="0" smtClean="0">
              <a:solidFill>
                <a:srgbClr val="0000FF"/>
              </a:solidFill>
            </a:rPr>
            <a:t>Волга»</a:t>
          </a:r>
          <a:endParaRPr lang="ru-RU" sz="1200" dirty="0">
            <a:solidFill>
              <a:srgbClr val="0000FF"/>
            </a:solidFill>
          </a:endParaRPr>
        </a:p>
      </dgm:t>
    </dgm:pt>
    <dgm:pt modelId="{F540AB01-4551-4001-B623-750CEDCD5FB2}" type="sibTrans" cxnId="{75FE5B5E-F5B4-4CAC-8D65-2E11ADF3D67A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ru-RU"/>
        </a:p>
      </dgm:t>
    </dgm:pt>
    <dgm:pt modelId="{9B25975F-89EB-41B0-8240-35895402EA79}" type="parTrans" cxnId="{75FE5B5E-F5B4-4CAC-8D65-2E11ADF3D67A}">
      <dgm:prSet/>
      <dgm:spPr/>
      <dgm:t>
        <a:bodyPr/>
        <a:lstStyle/>
        <a:p>
          <a:endParaRPr lang="ru-RU"/>
        </a:p>
      </dgm:t>
    </dgm:pt>
    <dgm:pt modelId="{047C386C-F6C6-4652-B8F8-239132344CD0}" type="pres">
      <dgm:prSet presAssocID="{7D542BF2-5A81-457E-B7CB-799800CED47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568A0953-5E57-4BEA-8187-D355F89909D0}" type="pres">
      <dgm:prSet presAssocID="{8E342DEA-05A3-4E15-8DB8-19D88FA2EFD5}" presName="text1" presStyleCnt="0"/>
      <dgm:spPr/>
      <dgm:t>
        <a:bodyPr/>
        <a:lstStyle/>
        <a:p>
          <a:endParaRPr lang="ru-RU"/>
        </a:p>
      </dgm:t>
    </dgm:pt>
    <dgm:pt modelId="{9A0E24A5-498C-4183-AB5F-8D12427A69E7}" type="pres">
      <dgm:prSet presAssocID="{8E342DEA-05A3-4E15-8DB8-19D88FA2EFD5}" presName="textRepeatNode" presStyleLbl="alignNode1" presStyleIdx="0" presStyleCnt="4" custLinFactY="-58952" custLinFactNeighborX="-81333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C6419B-005C-4CF8-B47B-0A482BB45819}" type="pres">
      <dgm:prSet presAssocID="{8E342DEA-05A3-4E15-8DB8-19D88FA2EFD5}" presName="textaccent1" presStyleCnt="0"/>
      <dgm:spPr/>
      <dgm:t>
        <a:bodyPr/>
        <a:lstStyle/>
        <a:p>
          <a:endParaRPr lang="ru-RU"/>
        </a:p>
      </dgm:t>
    </dgm:pt>
    <dgm:pt modelId="{B2C49037-DCDA-4E9C-B558-4198162B6682}" type="pres">
      <dgm:prSet presAssocID="{8E342DEA-05A3-4E15-8DB8-19D88FA2EFD5}" presName="accentRepeatNode" presStyleLbl="solidAlignAcc1" presStyleIdx="0" presStyleCnt="8"/>
      <dgm:spPr/>
      <dgm:t>
        <a:bodyPr/>
        <a:lstStyle/>
        <a:p>
          <a:endParaRPr lang="ru-RU"/>
        </a:p>
      </dgm:t>
    </dgm:pt>
    <dgm:pt modelId="{B56D35FF-1A80-4A27-A0C0-22B2D656ECFB}" type="pres">
      <dgm:prSet presAssocID="{F540AB01-4551-4001-B623-750CEDCD5FB2}" presName="image1" presStyleCnt="0"/>
      <dgm:spPr/>
      <dgm:t>
        <a:bodyPr/>
        <a:lstStyle/>
        <a:p>
          <a:endParaRPr lang="ru-RU"/>
        </a:p>
      </dgm:t>
    </dgm:pt>
    <dgm:pt modelId="{732006B0-2714-44FC-A166-8133AFD771BA}" type="pres">
      <dgm:prSet presAssocID="{F540AB01-4551-4001-B623-750CEDCD5FB2}" presName="imageRepeatNode" presStyleLbl="alignAcc1" presStyleIdx="0" presStyleCnt="4"/>
      <dgm:spPr/>
      <dgm:t>
        <a:bodyPr/>
        <a:lstStyle/>
        <a:p>
          <a:endParaRPr lang="ru-RU"/>
        </a:p>
      </dgm:t>
    </dgm:pt>
    <dgm:pt modelId="{1023B285-D802-4407-BF32-5B3C8066540C}" type="pres">
      <dgm:prSet presAssocID="{F540AB01-4551-4001-B623-750CEDCD5FB2}" presName="imageaccent1" presStyleCnt="0"/>
      <dgm:spPr/>
      <dgm:t>
        <a:bodyPr/>
        <a:lstStyle/>
        <a:p>
          <a:endParaRPr lang="ru-RU"/>
        </a:p>
      </dgm:t>
    </dgm:pt>
    <dgm:pt modelId="{3F4B45BF-0ECC-4724-BCA7-D9DA33D25F55}" type="pres">
      <dgm:prSet presAssocID="{F540AB01-4551-4001-B623-750CEDCD5FB2}" presName="accentRepeatNode" presStyleLbl="solidAlignAcc1" presStyleIdx="1" presStyleCnt="8"/>
      <dgm:spPr/>
      <dgm:t>
        <a:bodyPr/>
        <a:lstStyle/>
        <a:p>
          <a:endParaRPr lang="ru-RU"/>
        </a:p>
      </dgm:t>
    </dgm:pt>
    <dgm:pt modelId="{817AA6D6-120D-40DB-9999-E7CF04EED343}" type="pres">
      <dgm:prSet presAssocID="{C9D2234C-BE4D-42AA-837A-133D9F2A5A4E}" presName="text2" presStyleCnt="0"/>
      <dgm:spPr/>
      <dgm:t>
        <a:bodyPr/>
        <a:lstStyle/>
        <a:p>
          <a:endParaRPr lang="ru-RU"/>
        </a:p>
      </dgm:t>
    </dgm:pt>
    <dgm:pt modelId="{2C127338-98B0-48DC-A6A9-93083BE77611}" type="pres">
      <dgm:prSet presAssocID="{C9D2234C-BE4D-42AA-837A-133D9F2A5A4E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7466D-7D9B-4A2C-849C-AFD7AB3C1302}" type="pres">
      <dgm:prSet presAssocID="{C9D2234C-BE4D-42AA-837A-133D9F2A5A4E}" presName="textaccent2" presStyleCnt="0"/>
      <dgm:spPr/>
      <dgm:t>
        <a:bodyPr/>
        <a:lstStyle/>
        <a:p>
          <a:endParaRPr lang="ru-RU"/>
        </a:p>
      </dgm:t>
    </dgm:pt>
    <dgm:pt modelId="{8D27D46A-594A-46D4-B189-F64B0D7B9050}" type="pres">
      <dgm:prSet presAssocID="{C9D2234C-BE4D-42AA-837A-133D9F2A5A4E}" presName="accentRepeatNode" presStyleLbl="solidAlignAcc1" presStyleIdx="2" presStyleCnt="8"/>
      <dgm:spPr/>
      <dgm:t>
        <a:bodyPr/>
        <a:lstStyle/>
        <a:p>
          <a:endParaRPr lang="ru-RU"/>
        </a:p>
      </dgm:t>
    </dgm:pt>
    <dgm:pt modelId="{FFC58D49-5C0F-49C5-8AFE-299569BF0932}" type="pres">
      <dgm:prSet presAssocID="{38CC29A9-B7DB-48C6-9093-8A8FACE1AD36}" presName="image2" presStyleCnt="0"/>
      <dgm:spPr/>
      <dgm:t>
        <a:bodyPr/>
        <a:lstStyle/>
        <a:p>
          <a:endParaRPr lang="ru-RU"/>
        </a:p>
      </dgm:t>
    </dgm:pt>
    <dgm:pt modelId="{D665348B-72D6-4EA0-8E1D-0859338E0501}" type="pres">
      <dgm:prSet presAssocID="{38CC29A9-B7DB-48C6-9093-8A8FACE1AD36}" presName="imageRepeatNode" presStyleLbl="alignAcc1" presStyleIdx="1" presStyleCnt="4" custLinFactY="-7003" custLinFactNeighborX="-698" custLinFactNeighborY="-100000"/>
      <dgm:spPr/>
      <dgm:t>
        <a:bodyPr/>
        <a:lstStyle/>
        <a:p>
          <a:endParaRPr lang="ru-RU"/>
        </a:p>
      </dgm:t>
    </dgm:pt>
    <dgm:pt modelId="{D7A35C8F-58D4-4FD1-B160-D4DA70166C32}" type="pres">
      <dgm:prSet presAssocID="{38CC29A9-B7DB-48C6-9093-8A8FACE1AD36}" presName="imageaccent2" presStyleCnt="0"/>
      <dgm:spPr/>
      <dgm:t>
        <a:bodyPr/>
        <a:lstStyle/>
        <a:p>
          <a:endParaRPr lang="ru-RU"/>
        </a:p>
      </dgm:t>
    </dgm:pt>
    <dgm:pt modelId="{EE97BBDC-2558-415E-8A3F-90B4142A7B83}" type="pres">
      <dgm:prSet presAssocID="{38CC29A9-B7DB-48C6-9093-8A8FACE1AD36}" presName="accentRepeatNode" presStyleLbl="solidAlignAcc1" presStyleIdx="3" presStyleCnt="8"/>
      <dgm:spPr/>
      <dgm:t>
        <a:bodyPr/>
        <a:lstStyle/>
        <a:p>
          <a:endParaRPr lang="ru-RU"/>
        </a:p>
      </dgm:t>
    </dgm:pt>
    <dgm:pt modelId="{08E2559C-5C42-48BD-B09D-D800B48248AF}" type="pres">
      <dgm:prSet presAssocID="{F56049B1-7C45-4633-B163-1E789BC6F49E}" presName="text3" presStyleCnt="0"/>
      <dgm:spPr/>
      <dgm:t>
        <a:bodyPr/>
        <a:lstStyle/>
        <a:p>
          <a:endParaRPr lang="ru-RU"/>
        </a:p>
      </dgm:t>
    </dgm:pt>
    <dgm:pt modelId="{C395EC33-124E-4745-9E1B-33B9D4B2795A}" type="pres">
      <dgm:prSet presAssocID="{F56049B1-7C45-4633-B163-1E789BC6F49E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4DA9A-0F9A-4958-9752-0E206B0A9AED}" type="pres">
      <dgm:prSet presAssocID="{F56049B1-7C45-4633-B163-1E789BC6F49E}" presName="textaccent3" presStyleCnt="0"/>
      <dgm:spPr/>
      <dgm:t>
        <a:bodyPr/>
        <a:lstStyle/>
        <a:p>
          <a:endParaRPr lang="ru-RU"/>
        </a:p>
      </dgm:t>
    </dgm:pt>
    <dgm:pt modelId="{254E8BD8-6AD2-48DC-AD57-E3F8360DB12A}" type="pres">
      <dgm:prSet presAssocID="{F56049B1-7C45-4633-B163-1E789BC6F49E}" presName="accentRepeatNode" presStyleLbl="solidAlignAcc1" presStyleIdx="4" presStyleCnt="8"/>
      <dgm:spPr/>
      <dgm:t>
        <a:bodyPr/>
        <a:lstStyle/>
        <a:p>
          <a:endParaRPr lang="ru-RU"/>
        </a:p>
      </dgm:t>
    </dgm:pt>
    <dgm:pt modelId="{6575C5DC-EEA5-4D54-BDBB-4B5B16E059BF}" type="pres">
      <dgm:prSet presAssocID="{318D266E-EC43-46F8-97F3-F6554A78736A}" presName="image3" presStyleCnt="0"/>
      <dgm:spPr/>
      <dgm:t>
        <a:bodyPr/>
        <a:lstStyle/>
        <a:p>
          <a:endParaRPr lang="ru-RU"/>
        </a:p>
      </dgm:t>
    </dgm:pt>
    <dgm:pt modelId="{A91E229A-7439-4659-88ED-BECF3FE8DA60}" type="pres">
      <dgm:prSet presAssocID="{318D266E-EC43-46F8-97F3-F6554A78736A}" presName="imageRepeatNode" presStyleLbl="alignAcc1" presStyleIdx="2" presStyleCnt="4" custLinFactNeighborX="-1647" custLinFactNeighborY="10358"/>
      <dgm:spPr/>
      <dgm:t>
        <a:bodyPr/>
        <a:lstStyle/>
        <a:p>
          <a:endParaRPr lang="ru-RU"/>
        </a:p>
      </dgm:t>
    </dgm:pt>
    <dgm:pt modelId="{45923057-ECB9-4E5C-A21E-BAB1CF03C549}" type="pres">
      <dgm:prSet presAssocID="{318D266E-EC43-46F8-97F3-F6554A78736A}" presName="imageaccent3" presStyleCnt="0"/>
      <dgm:spPr/>
      <dgm:t>
        <a:bodyPr/>
        <a:lstStyle/>
        <a:p>
          <a:endParaRPr lang="ru-RU"/>
        </a:p>
      </dgm:t>
    </dgm:pt>
    <dgm:pt modelId="{1F336AED-09A0-42AE-B854-5A460E68449E}" type="pres">
      <dgm:prSet presAssocID="{318D266E-EC43-46F8-97F3-F6554A78736A}" presName="accentRepeatNode" presStyleLbl="solidAlignAcc1" presStyleIdx="5" presStyleCnt="8"/>
      <dgm:spPr/>
      <dgm:t>
        <a:bodyPr/>
        <a:lstStyle/>
        <a:p>
          <a:endParaRPr lang="ru-RU"/>
        </a:p>
      </dgm:t>
    </dgm:pt>
    <dgm:pt modelId="{1CC92DF9-0BA8-4B2D-8BBC-DF6FD6153D70}" type="pres">
      <dgm:prSet presAssocID="{9BA897E4-9D4E-42C3-8494-D660951005C3}" presName="text4" presStyleCnt="0"/>
      <dgm:spPr/>
      <dgm:t>
        <a:bodyPr/>
        <a:lstStyle/>
        <a:p>
          <a:endParaRPr lang="ru-RU"/>
        </a:p>
      </dgm:t>
    </dgm:pt>
    <dgm:pt modelId="{CBFFAD0C-75E1-4052-B7AD-2C57D578DE8A}" type="pres">
      <dgm:prSet presAssocID="{9BA897E4-9D4E-42C3-8494-D660951005C3}" presName="textRepeatNode" presStyleLbl="alignNode1" presStyleIdx="3" presStyleCnt="4" custLinFactNeighborX="82043" custLinFactNeighborY="-497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900D3-9A90-4B50-9E87-6DE60701CA0F}" type="pres">
      <dgm:prSet presAssocID="{9BA897E4-9D4E-42C3-8494-D660951005C3}" presName="textaccent4" presStyleCnt="0"/>
      <dgm:spPr/>
      <dgm:t>
        <a:bodyPr/>
        <a:lstStyle/>
        <a:p>
          <a:endParaRPr lang="ru-RU"/>
        </a:p>
      </dgm:t>
    </dgm:pt>
    <dgm:pt modelId="{1F5689C6-0405-4F0C-84BE-008FC7DE680B}" type="pres">
      <dgm:prSet presAssocID="{9BA897E4-9D4E-42C3-8494-D660951005C3}" presName="accentRepeatNode" presStyleLbl="solidAlignAcc1" presStyleIdx="6" presStyleCnt="8"/>
      <dgm:spPr/>
      <dgm:t>
        <a:bodyPr/>
        <a:lstStyle/>
        <a:p>
          <a:endParaRPr lang="ru-RU"/>
        </a:p>
      </dgm:t>
    </dgm:pt>
    <dgm:pt modelId="{0A644831-BA54-41A7-AD61-8BA7C2A9935B}" type="pres">
      <dgm:prSet presAssocID="{8EA34AFB-6707-476F-9E39-767C91EE3089}" presName="image4" presStyleCnt="0"/>
      <dgm:spPr/>
      <dgm:t>
        <a:bodyPr/>
        <a:lstStyle/>
        <a:p>
          <a:endParaRPr lang="ru-RU"/>
        </a:p>
      </dgm:t>
    </dgm:pt>
    <dgm:pt modelId="{27D665C1-A33E-403A-9534-C761071E91C4}" type="pres">
      <dgm:prSet presAssocID="{8EA34AFB-6707-476F-9E39-767C91EE3089}" presName="imageRepeatNode" presStyleLbl="alignAcc1" presStyleIdx="3" presStyleCnt="4"/>
      <dgm:spPr/>
      <dgm:t>
        <a:bodyPr/>
        <a:lstStyle/>
        <a:p>
          <a:endParaRPr lang="ru-RU"/>
        </a:p>
      </dgm:t>
    </dgm:pt>
    <dgm:pt modelId="{FD506A2F-18F6-48A4-95DC-965445AF9BBC}" type="pres">
      <dgm:prSet presAssocID="{8EA34AFB-6707-476F-9E39-767C91EE3089}" presName="imageaccent4" presStyleCnt="0"/>
      <dgm:spPr/>
      <dgm:t>
        <a:bodyPr/>
        <a:lstStyle/>
        <a:p>
          <a:endParaRPr lang="ru-RU"/>
        </a:p>
      </dgm:t>
    </dgm:pt>
    <dgm:pt modelId="{2A405D14-A991-4E80-9270-EB6ADB7C9B1C}" type="pres">
      <dgm:prSet presAssocID="{8EA34AFB-6707-476F-9E39-767C91EE3089}" presName="accentRepeatNode" presStyleLbl="solidAlignAcc1" presStyleIdx="7" presStyleCnt="8"/>
      <dgm:spPr/>
      <dgm:t>
        <a:bodyPr/>
        <a:lstStyle/>
        <a:p>
          <a:endParaRPr lang="ru-RU"/>
        </a:p>
      </dgm:t>
    </dgm:pt>
  </dgm:ptLst>
  <dgm:cxnLst>
    <dgm:cxn modelId="{3B6AE19B-2FC7-47F3-AEAC-FA34BB641AC4}" type="presOf" srcId="{F56049B1-7C45-4633-B163-1E789BC6F49E}" destId="{C395EC33-124E-4745-9E1B-33B9D4B2795A}" srcOrd="0" destOrd="0" presId="urn:microsoft.com/office/officeart/2008/layout/HexagonCluster"/>
    <dgm:cxn modelId="{2B46BFEA-01EC-4729-8829-2847751E9B10}" type="presOf" srcId="{7D542BF2-5A81-457E-B7CB-799800CED47D}" destId="{047C386C-F6C6-4652-B8F8-239132344CD0}" srcOrd="0" destOrd="0" presId="urn:microsoft.com/office/officeart/2008/layout/HexagonCluster"/>
    <dgm:cxn modelId="{39E16697-A3CD-46B7-B04E-A6DBBD4D5E65}" type="presOf" srcId="{38CC29A9-B7DB-48C6-9093-8A8FACE1AD36}" destId="{D665348B-72D6-4EA0-8E1D-0859338E0501}" srcOrd="0" destOrd="0" presId="urn:microsoft.com/office/officeart/2008/layout/HexagonCluster"/>
    <dgm:cxn modelId="{EFE638A6-E638-4A39-AE53-7F86558DB6E3}" type="presOf" srcId="{F540AB01-4551-4001-B623-750CEDCD5FB2}" destId="{732006B0-2714-44FC-A166-8133AFD771BA}" srcOrd="0" destOrd="0" presId="urn:microsoft.com/office/officeart/2008/layout/HexagonCluster"/>
    <dgm:cxn modelId="{B80572B8-97A6-47FA-8016-438FF7001575}" type="presOf" srcId="{8E342DEA-05A3-4E15-8DB8-19D88FA2EFD5}" destId="{9A0E24A5-498C-4183-AB5F-8D12427A69E7}" srcOrd="0" destOrd="0" presId="urn:microsoft.com/office/officeart/2008/layout/HexagonCluster"/>
    <dgm:cxn modelId="{976A431B-AB45-4106-A1AC-12C680E98E61}" type="presOf" srcId="{9BA897E4-9D4E-42C3-8494-D660951005C3}" destId="{CBFFAD0C-75E1-4052-B7AD-2C57D578DE8A}" srcOrd="0" destOrd="0" presId="urn:microsoft.com/office/officeart/2008/layout/HexagonCluster"/>
    <dgm:cxn modelId="{E444AFC9-7E90-4941-8FD9-5C6428C937DD}" type="presOf" srcId="{8EA34AFB-6707-476F-9E39-767C91EE3089}" destId="{27D665C1-A33E-403A-9534-C761071E91C4}" srcOrd="0" destOrd="0" presId="urn:microsoft.com/office/officeart/2008/layout/HexagonCluster"/>
    <dgm:cxn modelId="{6FB693AE-0F1B-49E9-8C43-57F9B76C06FA}" type="presOf" srcId="{318D266E-EC43-46F8-97F3-F6554A78736A}" destId="{A91E229A-7439-4659-88ED-BECF3FE8DA60}" srcOrd="0" destOrd="0" presId="urn:microsoft.com/office/officeart/2008/layout/HexagonCluster"/>
    <dgm:cxn modelId="{D2E08B33-D35B-4C02-92F1-9DC9078B8C23}" srcId="{7D542BF2-5A81-457E-B7CB-799800CED47D}" destId="{9BA897E4-9D4E-42C3-8494-D660951005C3}" srcOrd="3" destOrd="0" parTransId="{36638F48-9876-4184-AE1B-99B641F10E90}" sibTransId="{8EA34AFB-6707-476F-9E39-767C91EE3089}"/>
    <dgm:cxn modelId="{8DBF3C81-EE68-43EB-9461-632961446CE7}" type="presOf" srcId="{C9D2234C-BE4D-42AA-837A-133D9F2A5A4E}" destId="{2C127338-98B0-48DC-A6A9-93083BE77611}" srcOrd="0" destOrd="0" presId="urn:microsoft.com/office/officeart/2008/layout/HexagonCluster"/>
    <dgm:cxn modelId="{0B629E58-1D29-4F60-BAA1-D9819FC77780}" srcId="{7D542BF2-5A81-457E-B7CB-799800CED47D}" destId="{F56049B1-7C45-4633-B163-1E789BC6F49E}" srcOrd="2" destOrd="0" parTransId="{666A1FBF-1027-4D32-B8E8-A88DFA815511}" sibTransId="{318D266E-EC43-46F8-97F3-F6554A78736A}"/>
    <dgm:cxn modelId="{75FE5B5E-F5B4-4CAC-8D65-2E11ADF3D67A}" srcId="{7D542BF2-5A81-457E-B7CB-799800CED47D}" destId="{8E342DEA-05A3-4E15-8DB8-19D88FA2EFD5}" srcOrd="0" destOrd="0" parTransId="{9B25975F-89EB-41B0-8240-35895402EA79}" sibTransId="{F540AB01-4551-4001-B623-750CEDCD5FB2}"/>
    <dgm:cxn modelId="{93645C5E-3F7C-46CC-A689-73611076C580}" srcId="{7D542BF2-5A81-457E-B7CB-799800CED47D}" destId="{C9D2234C-BE4D-42AA-837A-133D9F2A5A4E}" srcOrd="1" destOrd="0" parTransId="{669441B5-83F6-4284-BCEF-628004084A77}" sibTransId="{38CC29A9-B7DB-48C6-9093-8A8FACE1AD36}"/>
    <dgm:cxn modelId="{40CB67FF-A322-486A-ADE4-D6FBCF7EC3C8}" type="presParOf" srcId="{047C386C-F6C6-4652-B8F8-239132344CD0}" destId="{568A0953-5E57-4BEA-8187-D355F89909D0}" srcOrd="0" destOrd="0" presId="urn:microsoft.com/office/officeart/2008/layout/HexagonCluster"/>
    <dgm:cxn modelId="{95DB8BB8-5D0D-4D8D-BD31-F8442BF9FAA6}" type="presParOf" srcId="{568A0953-5E57-4BEA-8187-D355F89909D0}" destId="{9A0E24A5-498C-4183-AB5F-8D12427A69E7}" srcOrd="0" destOrd="0" presId="urn:microsoft.com/office/officeart/2008/layout/HexagonCluster"/>
    <dgm:cxn modelId="{7F20412B-1248-46CA-B42E-54EDF7CF2003}" type="presParOf" srcId="{047C386C-F6C6-4652-B8F8-239132344CD0}" destId="{8EC6419B-005C-4CF8-B47B-0A482BB45819}" srcOrd="1" destOrd="0" presId="urn:microsoft.com/office/officeart/2008/layout/HexagonCluster"/>
    <dgm:cxn modelId="{11BD4C81-E33C-4843-8DFF-9077ABDB99F1}" type="presParOf" srcId="{8EC6419B-005C-4CF8-B47B-0A482BB45819}" destId="{B2C49037-DCDA-4E9C-B558-4198162B6682}" srcOrd="0" destOrd="0" presId="urn:microsoft.com/office/officeart/2008/layout/HexagonCluster"/>
    <dgm:cxn modelId="{DDCBCE2F-1F17-4429-BD93-0C2F5C3653F3}" type="presParOf" srcId="{047C386C-F6C6-4652-B8F8-239132344CD0}" destId="{B56D35FF-1A80-4A27-A0C0-22B2D656ECFB}" srcOrd="2" destOrd="0" presId="urn:microsoft.com/office/officeart/2008/layout/HexagonCluster"/>
    <dgm:cxn modelId="{B269EEA4-A697-43FC-B653-C895E93F0E5A}" type="presParOf" srcId="{B56D35FF-1A80-4A27-A0C0-22B2D656ECFB}" destId="{732006B0-2714-44FC-A166-8133AFD771BA}" srcOrd="0" destOrd="0" presId="urn:microsoft.com/office/officeart/2008/layout/HexagonCluster"/>
    <dgm:cxn modelId="{3571ECBE-75C0-4F76-99B0-4F3E384464FE}" type="presParOf" srcId="{047C386C-F6C6-4652-B8F8-239132344CD0}" destId="{1023B285-D802-4407-BF32-5B3C8066540C}" srcOrd="3" destOrd="0" presId="urn:microsoft.com/office/officeart/2008/layout/HexagonCluster"/>
    <dgm:cxn modelId="{0EFE5B14-7221-45D7-BDFE-00F8EBCE2CEB}" type="presParOf" srcId="{1023B285-D802-4407-BF32-5B3C8066540C}" destId="{3F4B45BF-0ECC-4724-BCA7-D9DA33D25F55}" srcOrd="0" destOrd="0" presId="urn:microsoft.com/office/officeart/2008/layout/HexagonCluster"/>
    <dgm:cxn modelId="{491B4F8E-46B8-4FBB-8B60-EC7EDEFFC94E}" type="presParOf" srcId="{047C386C-F6C6-4652-B8F8-239132344CD0}" destId="{817AA6D6-120D-40DB-9999-E7CF04EED343}" srcOrd="4" destOrd="0" presId="urn:microsoft.com/office/officeart/2008/layout/HexagonCluster"/>
    <dgm:cxn modelId="{1EF2F8DA-F054-4E23-838B-B5F69CC97752}" type="presParOf" srcId="{817AA6D6-120D-40DB-9999-E7CF04EED343}" destId="{2C127338-98B0-48DC-A6A9-93083BE77611}" srcOrd="0" destOrd="0" presId="urn:microsoft.com/office/officeart/2008/layout/HexagonCluster"/>
    <dgm:cxn modelId="{A26714DD-35F0-4F92-831A-19FB969ECD5B}" type="presParOf" srcId="{047C386C-F6C6-4652-B8F8-239132344CD0}" destId="{BEC7466D-7D9B-4A2C-849C-AFD7AB3C1302}" srcOrd="5" destOrd="0" presId="urn:microsoft.com/office/officeart/2008/layout/HexagonCluster"/>
    <dgm:cxn modelId="{E53AFAE3-34EC-49CF-AC9E-17CC2D2F2DCA}" type="presParOf" srcId="{BEC7466D-7D9B-4A2C-849C-AFD7AB3C1302}" destId="{8D27D46A-594A-46D4-B189-F64B0D7B9050}" srcOrd="0" destOrd="0" presId="urn:microsoft.com/office/officeart/2008/layout/HexagonCluster"/>
    <dgm:cxn modelId="{3728DE30-DEBC-40CC-8CBC-3C53BBCDEC1F}" type="presParOf" srcId="{047C386C-F6C6-4652-B8F8-239132344CD0}" destId="{FFC58D49-5C0F-49C5-8AFE-299569BF0932}" srcOrd="6" destOrd="0" presId="urn:microsoft.com/office/officeart/2008/layout/HexagonCluster"/>
    <dgm:cxn modelId="{4942DF7A-BCD8-41EC-B46B-371D867C47DC}" type="presParOf" srcId="{FFC58D49-5C0F-49C5-8AFE-299569BF0932}" destId="{D665348B-72D6-4EA0-8E1D-0859338E0501}" srcOrd="0" destOrd="0" presId="urn:microsoft.com/office/officeart/2008/layout/HexagonCluster"/>
    <dgm:cxn modelId="{D139E59C-754C-408F-8A88-07C489489372}" type="presParOf" srcId="{047C386C-F6C6-4652-B8F8-239132344CD0}" destId="{D7A35C8F-58D4-4FD1-B160-D4DA70166C32}" srcOrd="7" destOrd="0" presId="urn:microsoft.com/office/officeart/2008/layout/HexagonCluster"/>
    <dgm:cxn modelId="{E42F036B-BB12-4585-BEC5-F7D082D27CFB}" type="presParOf" srcId="{D7A35C8F-58D4-4FD1-B160-D4DA70166C32}" destId="{EE97BBDC-2558-415E-8A3F-90B4142A7B83}" srcOrd="0" destOrd="0" presId="urn:microsoft.com/office/officeart/2008/layout/HexagonCluster"/>
    <dgm:cxn modelId="{F7BCC5E8-AC8E-4852-8B17-48E1E89C975D}" type="presParOf" srcId="{047C386C-F6C6-4652-B8F8-239132344CD0}" destId="{08E2559C-5C42-48BD-B09D-D800B48248AF}" srcOrd="8" destOrd="0" presId="urn:microsoft.com/office/officeart/2008/layout/HexagonCluster"/>
    <dgm:cxn modelId="{E2319C64-3957-4DE0-B6EA-4CD9A8E0B0BB}" type="presParOf" srcId="{08E2559C-5C42-48BD-B09D-D800B48248AF}" destId="{C395EC33-124E-4745-9E1B-33B9D4B2795A}" srcOrd="0" destOrd="0" presId="urn:microsoft.com/office/officeart/2008/layout/HexagonCluster"/>
    <dgm:cxn modelId="{BB0F5B5D-35F8-46AB-88F3-00FDFF3E237E}" type="presParOf" srcId="{047C386C-F6C6-4652-B8F8-239132344CD0}" destId="{8814DA9A-0F9A-4958-9752-0E206B0A9AED}" srcOrd="9" destOrd="0" presId="urn:microsoft.com/office/officeart/2008/layout/HexagonCluster"/>
    <dgm:cxn modelId="{FF69103D-8CAD-4A83-80DB-AA9A4D3D5635}" type="presParOf" srcId="{8814DA9A-0F9A-4958-9752-0E206B0A9AED}" destId="{254E8BD8-6AD2-48DC-AD57-E3F8360DB12A}" srcOrd="0" destOrd="0" presId="urn:microsoft.com/office/officeart/2008/layout/HexagonCluster"/>
    <dgm:cxn modelId="{FCBAA4B1-F98E-4083-B5E9-0D300B4D14FD}" type="presParOf" srcId="{047C386C-F6C6-4652-B8F8-239132344CD0}" destId="{6575C5DC-EEA5-4D54-BDBB-4B5B16E059BF}" srcOrd="10" destOrd="0" presId="urn:microsoft.com/office/officeart/2008/layout/HexagonCluster"/>
    <dgm:cxn modelId="{5002AC7A-7FDA-474C-82A3-DCBB577D894C}" type="presParOf" srcId="{6575C5DC-EEA5-4D54-BDBB-4B5B16E059BF}" destId="{A91E229A-7439-4659-88ED-BECF3FE8DA60}" srcOrd="0" destOrd="0" presId="urn:microsoft.com/office/officeart/2008/layout/HexagonCluster"/>
    <dgm:cxn modelId="{FF7662D6-BEF5-4A7B-AC8C-753E76CF4576}" type="presParOf" srcId="{047C386C-F6C6-4652-B8F8-239132344CD0}" destId="{45923057-ECB9-4E5C-A21E-BAB1CF03C549}" srcOrd="11" destOrd="0" presId="urn:microsoft.com/office/officeart/2008/layout/HexagonCluster"/>
    <dgm:cxn modelId="{5BF466D8-9D04-461E-83D5-9BBAE80BDF51}" type="presParOf" srcId="{45923057-ECB9-4E5C-A21E-BAB1CF03C549}" destId="{1F336AED-09A0-42AE-B854-5A460E68449E}" srcOrd="0" destOrd="0" presId="urn:microsoft.com/office/officeart/2008/layout/HexagonCluster"/>
    <dgm:cxn modelId="{7DAED141-D70D-4355-AA80-AF6EBF991554}" type="presParOf" srcId="{047C386C-F6C6-4652-B8F8-239132344CD0}" destId="{1CC92DF9-0BA8-4B2D-8BBC-DF6FD6153D70}" srcOrd="12" destOrd="0" presId="urn:microsoft.com/office/officeart/2008/layout/HexagonCluster"/>
    <dgm:cxn modelId="{33C0897D-397C-41CB-882B-AAB3CB4F149E}" type="presParOf" srcId="{1CC92DF9-0BA8-4B2D-8BBC-DF6FD6153D70}" destId="{CBFFAD0C-75E1-4052-B7AD-2C57D578DE8A}" srcOrd="0" destOrd="0" presId="urn:microsoft.com/office/officeart/2008/layout/HexagonCluster"/>
    <dgm:cxn modelId="{619F51E7-EB11-4B70-9417-75E059D72533}" type="presParOf" srcId="{047C386C-F6C6-4652-B8F8-239132344CD0}" destId="{C62900D3-9A90-4B50-9E87-6DE60701CA0F}" srcOrd="13" destOrd="0" presId="urn:microsoft.com/office/officeart/2008/layout/HexagonCluster"/>
    <dgm:cxn modelId="{73F0474A-CBE2-4494-8A9C-1C1B7BF01046}" type="presParOf" srcId="{C62900D3-9A90-4B50-9E87-6DE60701CA0F}" destId="{1F5689C6-0405-4F0C-84BE-008FC7DE680B}" srcOrd="0" destOrd="0" presId="urn:microsoft.com/office/officeart/2008/layout/HexagonCluster"/>
    <dgm:cxn modelId="{CF2F6F8A-301C-47A0-B5A8-3001D3FEEF5F}" type="presParOf" srcId="{047C386C-F6C6-4652-B8F8-239132344CD0}" destId="{0A644831-BA54-41A7-AD61-8BA7C2A9935B}" srcOrd="14" destOrd="0" presId="urn:microsoft.com/office/officeart/2008/layout/HexagonCluster"/>
    <dgm:cxn modelId="{F4E56003-9A85-4050-88D7-23DCD342762A}" type="presParOf" srcId="{0A644831-BA54-41A7-AD61-8BA7C2A9935B}" destId="{27D665C1-A33E-403A-9534-C761071E91C4}" srcOrd="0" destOrd="0" presId="urn:microsoft.com/office/officeart/2008/layout/HexagonCluster"/>
    <dgm:cxn modelId="{38FB9830-358D-4373-BFEB-224606EA8CF6}" type="presParOf" srcId="{047C386C-F6C6-4652-B8F8-239132344CD0}" destId="{FD506A2F-18F6-48A4-95DC-965445AF9BBC}" srcOrd="15" destOrd="0" presId="urn:microsoft.com/office/officeart/2008/layout/HexagonCluster"/>
    <dgm:cxn modelId="{93341CEF-7DFE-45E1-8842-628B34896C89}" type="presParOf" srcId="{FD506A2F-18F6-48A4-95DC-965445AF9BBC}" destId="{2A405D14-A991-4E80-9270-EB6ADB7C9B1C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5C98A2-7611-4E44-A353-4EE76552F484}" type="doc">
      <dgm:prSet loTypeId="urn:microsoft.com/office/officeart/2005/8/layout/matrix1" loCatId="matrix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1356EB-5AA6-442D-A6C7-0682CE7D7405}">
      <dgm:prSet phldrT="[Текст]" custT="1"/>
      <dgm:spPr/>
      <dgm:t>
        <a:bodyPr/>
        <a:lstStyle/>
        <a:p>
          <a:r>
            <a:rPr lang="ru-RU" sz="2400" b="1" u="none" dirty="0" smtClean="0">
              <a:solidFill>
                <a:srgbClr val="A50021"/>
              </a:solidFill>
            </a:rPr>
            <a:t>Среднее общее образование направлено на:</a:t>
          </a:r>
          <a:endParaRPr lang="ru-RU" sz="2400" b="1" u="none" dirty="0">
            <a:solidFill>
              <a:srgbClr val="A50021"/>
            </a:solidFill>
          </a:endParaRPr>
        </a:p>
      </dgm:t>
    </dgm:pt>
    <dgm:pt modelId="{8F609021-30C7-4746-A2EF-EB1BA87A2263}" type="parTrans" cxnId="{C72818D4-BC15-475B-B7F8-C33A33C1F14E}">
      <dgm:prSet/>
      <dgm:spPr/>
      <dgm:t>
        <a:bodyPr/>
        <a:lstStyle/>
        <a:p>
          <a:endParaRPr lang="ru-RU"/>
        </a:p>
      </dgm:t>
    </dgm:pt>
    <dgm:pt modelId="{3E32157A-949F-4255-BCDE-DD0D3B89C0AB}" type="sibTrans" cxnId="{C72818D4-BC15-475B-B7F8-C33A33C1F14E}">
      <dgm:prSet/>
      <dgm:spPr/>
      <dgm:t>
        <a:bodyPr/>
        <a:lstStyle/>
        <a:p>
          <a:endParaRPr lang="ru-RU"/>
        </a:p>
      </dgm:t>
    </dgm:pt>
    <dgm:pt modelId="{95FAC6A3-7391-43D8-AF21-EF84E729591A}">
      <dgm:prSet phldrT="[Текст]" custT="1"/>
      <dgm:spPr/>
      <dgm:t>
        <a:bodyPr/>
        <a:lstStyle/>
        <a:p>
          <a:r>
            <a:rPr lang="ru-RU" sz="2400" b="1" dirty="0" smtClean="0"/>
            <a:t>развитие интереса к познанию и творческих способностей обучающегося</a:t>
          </a:r>
          <a:endParaRPr lang="ru-RU" sz="1700" b="1" dirty="0"/>
        </a:p>
      </dgm:t>
    </dgm:pt>
    <dgm:pt modelId="{508638EC-5799-4D72-9AD7-C7984865B321}" type="parTrans" cxnId="{32F7A576-DAB9-478E-85F9-4E95CFDACF3B}">
      <dgm:prSet/>
      <dgm:spPr/>
      <dgm:t>
        <a:bodyPr/>
        <a:lstStyle/>
        <a:p>
          <a:endParaRPr lang="ru-RU"/>
        </a:p>
      </dgm:t>
    </dgm:pt>
    <dgm:pt modelId="{7D068A87-09D4-4986-ADB1-81B3F746C36F}" type="sibTrans" cxnId="{32F7A576-DAB9-478E-85F9-4E95CFDACF3B}">
      <dgm:prSet/>
      <dgm:spPr/>
      <dgm:t>
        <a:bodyPr/>
        <a:lstStyle/>
        <a:p>
          <a:endParaRPr lang="ru-RU"/>
        </a:p>
      </dgm:t>
    </dgm:pt>
    <dgm:pt modelId="{56FD1126-310D-4F95-B7B1-5AA4B4C7E719}">
      <dgm:prSet phldrT="[Текст]" custT="1"/>
      <dgm:spPr/>
      <dgm:t>
        <a:bodyPr/>
        <a:lstStyle/>
        <a:p>
          <a:r>
            <a:rPr lang="ru-RU" sz="2000" b="1" dirty="0" smtClean="0"/>
            <a:t>формирование навыков самостоятельной учебной деятельности на основе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индивидуализации и профессиональной ориентации содержания среднего общего образования</a:t>
          </a:r>
          <a:endParaRPr lang="ru-RU" sz="17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3FFAFA-48AF-4B6D-B461-1FFC53110EF1}" type="parTrans" cxnId="{7F66754B-D29B-4AE5-BC52-9916981EEC08}">
      <dgm:prSet/>
      <dgm:spPr/>
      <dgm:t>
        <a:bodyPr/>
        <a:lstStyle/>
        <a:p>
          <a:endParaRPr lang="ru-RU"/>
        </a:p>
      </dgm:t>
    </dgm:pt>
    <dgm:pt modelId="{1693F424-2337-4611-BE1F-0259E0C7D7B9}" type="sibTrans" cxnId="{7F66754B-D29B-4AE5-BC52-9916981EEC08}">
      <dgm:prSet/>
      <dgm:spPr/>
      <dgm:t>
        <a:bodyPr/>
        <a:lstStyle/>
        <a:p>
          <a:endParaRPr lang="ru-RU"/>
        </a:p>
      </dgm:t>
    </dgm:pt>
    <dgm:pt modelId="{359CEEE0-5F5F-4246-AA76-7999E610FDA4}">
      <dgm:prSet phldrT="[Текст]" custT="1"/>
      <dgm:spPr/>
      <dgm:t>
        <a:bodyPr/>
        <a:lstStyle/>
        <a:p>
          <a:r>
            <a:rPr lang="ru-RU" sz="2000" b="1" dirty="0" smtClean="0"/>
            <a:t>подготовку обучающегося к жизни в обществе, самостоятельному жизненному выбору, </a:t>
          </a:r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продолжению образования и началу профессиональной деятельности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0D8066-DE09-4317-9270-8D01FBFD86A1}" type="parTrans" cxnId="{76BCB77D-5040-4A45-9BA8-91362016DB15}">
      <dgm:prSet/>
      <dgm:spPr/>
      <dgm:t>
        <a:bodyPr/>
        <a:lstStyle/>
        <a:p>
          <a:endParaRPr lang="ru-RU"/>
        </a:p>
      </dgm:t>
    </dgm:pt>
    <dgm:pt modelId="{3A2E6365-D905-410A-846E-9052F1D85530}" type="sibTrans" cxnId="{76BCB77D-5040-4A45-9BA8-91362016DB15}">
      <dgm:prSet/>
      <dgm:spPr/>
      <dgm:t>
        <a:bodyPr/>
        <a:lstStyle/>
        <a:p>
          <a:endParaRPr lang="ru-RU"/>
        </a:p>
      </dgm:t>
    </dgm:pt>
    <dgm:pt modelId="{C5733567-15EE-4EC7-A275-C0A55730AF14}">
      <dgm:prSet/>
      <dgm:spPr/>
      <dgm:t>
        <a:bodyPr/>
        <a:lstStyle/>
        <a:p>
          <a:endParaRPr lang="ru-RU" dirty="0"/>
        </a:p>
      </dgm:t>
    </dgm:pt>
    <dgm:pt modelId="{A3DE84D2-84AF-41E9-9028-527B908201BE}" type="parTrans" cxnId="{611A4142-59F0-49A7-A1D4-C4A5FCB36FC2}">
      <dgm:prSet/>
      <dgm:spPr/>
      <dgm:t>
        <a:bodyPr/>
        <a:lstStyle/>
        <a:p>
          <a:endParaRPr lang="ru-RU"/>
        </a:p>
      </dgm:t>
    </dgm:pt>
    <dgm:pt modelId="{E52E2020-F2E5-46CA-BB0B-B6F68E7CF004}" type="sibTrans" cxnId="{611A4142-59F0-49A7-A1D4-C4A5FCB36FC2}">
      <dgm:prSet/>
      <dgm:spPr/>
      <dgm:t>
        <a:bodyPr/>
        <a:lstStyle/>
        <a:p>
          <a:endParaRPr lang="ru-RU"/>
        </a:p>
      </dgm:t>
    </dgm:pt>
    <dgm:pt modelId="{31E98D2D-1CCD-4862-9610-BBEA3EA2D69D}">
      <dgm:prSet phldrT="[Текст]" custT="1"/>
      <dgm:spPr/>
      <dgm:t>
        <a:bodyPr/>
        <a:lstStyle/>
        <a:p>
          <a:r>
            <a:rPr lang="ru-RU" sz="2400" b="1" dirty="0" smtClean="0"/>
            <a:t>дальнейшее становление и формирование личности обучающегося</a:t>
          </a:r>
          <a:endParaRPr lang="ru-RU" sz="2400" b="1" dirty="0"/>
        </a:p>
      </dgm:t>
    </dgm:pt>
    <dgm:pt modelId="{CB5A0996-BEB7-4E18-8FAD-E2B511B609E5}" type="sibTrans" cxnId="{A2A8249B-0752-4B8A-9E1C-1015FC4A6A5A}">
      <dgm:prSet/>
      <dgm:spPr/>
      <dgm:t>
        <a:bodyPr/>
        <a:lstStyle/>
        <a:p>
          <a:endParaRPr lang="ru-RU"/>
        </a:p>
      </dgm:t>
    </dgm:pt>
    <dgm:pt modelId="{CDBC32B4-A8B1-448B-9D0A-3AD1C8DF8BDD}" type="parTrans" cxnId="{A2A8249B-0752-4B8A-9E1C-1015FC4A6A5A}">
      <dgm:prSet/>
      <dgm:spPr/>
      <dgm:t>
        <a:bodyPr/>
        <a:lstStyle/>
        <a:p>
          <a:endParaRPr lang="ru-RU"/>
        </a:p>
      </dgm:t>
    </dgm:pt>
    <dgm:pt modelId="{36BFA704-B7BE-4CCA-A0FA-A173145FF251}" type="pres">
      <dgm:prSet presAssocID="{AD5C98A2-7611-4E44-A353-4EE76552F48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AEFFE4-5D36-473B-B16D-966425C4802B}" type="pres">
      <dgm:prSet presAssocID="{AD5C98A2-7611-4E44-A353-4EE76552F484}" presName="matrix" presStyleCnt="0"/>
      <dgm:spPr/>
      <dgm:t>
        <a:bodyPr/>
        <a:lstStyle/>
        <a:p>
          <a:endParaRPr lang="ru-RU"/>
        </a:p>
      </dgm:t>
    </dgm:pt>
    <dgm:pt modelId="{0B51EF6F-B951-4A14-9C7A-31BDA4DDB10D}" type="pres">
      <dgm:prSet presAssocID="{AD5C98A2-7611-4E44-A353-4EE76552F484}" presName="tile1" presStyleLbl="node1" presStyleIdx="0" presStyleCnt="4" custLinFactNeighborY="0"/>
      <dgm:spPr/>
      <dgm:t>
        <a:bodyPr/>
        <a:lstStyle/>
        <a:p>
          <a:endParaRPr lang="ru-RU"/>
        </a:p>
      </dgm:t>
    </dgm:pt>
    <dgm:pt modelId="{8F4B35B8-C3E5-4040-BD52-505BE6856B18}" type="pres">
      <dgm:prSet presAssocID="{AD5C98A2-7611-4E44-A353-4EE76552F48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75B50-98E8-44E1-AE38-42FB240919EA}" type="pres">
      <dgm:prSet presAssocID="{AD5C98A2-7611-4E44-A353-4EE76552F484}" presName="tile2" presStyleLbl="node1" presStyleIdx="1" presStyleCnt="4"/>
      <dgm:spPr/>
      <dgm:t>
        <a:bodyPr/>
        <a:lstStyle/>
        <a:p>
          <a:endParaRPr lang="ru-RU"/>
        </a:p>
      </dgm:t>
    </dgm:pt>
    <dgm:pt modelId="{269C987A-B449-4897-953B-92A0C9114AD0}" type="pres">
      <dgm:prSet presAssocID="{AD5C98A2-7611-4E44-A353-4EE76552F48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CA1AB-2708-43C5-BFD8-FF6846A33BEC}" type="pres">
      <dgm:prSet presAssocID="{AD5C98A2-7611-4E44-A353-4EE76552F484}" presName="tile3" presStyleLbl="node1" presStyleIdx="2" presStyleCnt="4" custLinFactNeighborX="-1802" custLinFactNeighborY="5556"/>
      <dgm:spPr/>
      <dgm:t>
        <a:bodyPr/>
        <a:lstStyle/>
        <a:p>
          <a:endParaRPr lang="ru-RU"/>
        </a:p>
      </dgm:t>
    </dgm:pt>
    <dgm:pt modelId="{ACF0837B-0F57-4A9F-969F-FAC1D959C137}" type="pres">
      <dgm:prSet presAssocID="{AD5C98A2-7611-4E44-A353-4EE76552F48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FFE6E-13D4-446E-B877-A4DC2DFBD556}" type="pres">
      <dgm:prSet presAssocID="{AD5C98A2-7611-4E44-A353-4EE76552F484}" presName="tile4" presStyleLbl="node1" presStyleIdx="3" presStyleCnt="4"/>
      <dgm:spPr/>
      <dgm:t>
        <a:bodyPr/>
        <a:lstStyle/>
        <a:p>
          <a:endParaRPr lang="ru-RU"/>
        </a:p>
      </dgm:t>
    </dgm:pt>
    <dgm:pt modelId="{72599F16-84CA-4876-B6D4-5076F9A31A9D}" type="pres">
      <dgm:prSet presAssocID="{AD5C98A2-7611-4E44-A353-4EE76552F48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CFB13-67C7-4CA4-9EC7-6DCC83175F60}" type="pres">
      <dgm:prSet presAssocID="{AD5C98A2-7611-4E44-A353-4EE76552F484}" presName="centerTile" presStyleLbl="fgShp" presStyleIdx="0" presStyleCnt="1" custScaleX="111111" custScaleY="111111" custLinFactNeighborX="0" custLinFactNeighborY="-1666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115E8419-954F-4D04-AEDB-F6E711C6ABE2}" type="presOf" srcId="{56FD1126-310D-4F95-B7B1-5AA4B4C7E719}" destId="{3BFCA1AB-2708-43C5-BFD8-FF6846A33BEC}" srcOrd="0" destOrd="0" presId="urn:microsoft.com/office/officeart/2005/8/layout/matrix1"/>
    <dgm:cxn modelId="{76488C4D-64D0-45BC-BA6E-5F68E9A197FE}" type="presOf" srcId="{31E98D2D-1CCD-4862-9610-BBEA3EA2D69D}" destId="{0B51EF6F-B951-4A14-9C7A-31BDA4DDB10D}" srcOrd="0" destOrd="0" presId="urn:microsoft.com/office/officeart/2005/8/layout/matrix1"/>
    <dgm:cxn modelId="{20469163-CDBE-4695-BA4A-F52572992837}" type="presOf" srcId="{95FAC6A3-7391-43D8-AF21-EF84E729591A}" destId="{02875B50-98E8-44E1-AE38-42FB240919EA}" srcOrd="0" destOrd="0" presId="urn:microsoft.com/office/officeart/2005/8/layout/matrix1"/>
    <dgm:cxn modelId="{8C69E3D7-4478-4773-9D46-F55A37E79AD8}" type="presOf" srcId="{56FD1126-310D-4F95-B7B1-5AA4B4C7E719}" destId="{ACF0837B-0F57-4A9F-969F-FAC1D959C137}" srcOrd="1" destOrd="0" presId="urn:microsoft.com/office/officeart/2005/8/layout/matrix1"/>
    <dgm:cxn modelId="{7F66754B-D29B-4AE5-BC52-9916981EEC08}" srcId="{FE1356EB-5AA6-442D-A6C7-0682CE7D7405}" destId="{56FD1126-310D-4F95-B7B1-5AA4B4C7E719}" srcOrd="2" destOrd="0" parTransId="{023FFAFA-48AF-4B6D-B461-1FFC53110EF1}" sibTransId="{1693F424-2337-4611-BE1F-0259E0C7D7B9}"/>
    <dgm:cxn modelId="{EF19F2A3-38E4-482C-9DB6-622BC98140BA}" type="presOf" srcId="{31E98D2D-1CCD-4862-9610-BBEA3EA2D69D}" destId="{8F4B35B8-C3E5-4040-BD52-505BE6856B18}" srcOrd="1" destOrd="0" presId="urn:microsoft.com/office/officeart/2005/8/layout/matrix1"/>
    <dgm:cxn modelId="{E005C9D5-488C-4F77-8505-4A7468F6A92C}" type="presOf" srcId="{95FAC6A3-7391-43D8-AF21-EF84E729591A}" destId="{269C987A-B449-4897-953B-92A0C9114AD0}" srcOrd="1" destOrd="0" presId="urn:microsoft.com/office/officeart/2005/8/layout/matrix1"/>
    <dgm:cxn modelId="{A2A8249B-0752-4B8A-9E1C-1015FC4A6A5A}" srcId="{FE1356EB-5AA6-442D-A6C7-0682CE7D7405}" destId="{31E98D2D-1CCD-4862-9610-BBEA3EA2D69D}" srcOrd="0" destOrd="0" parTransId="{CDBC32B4-A8B1-448B-9D0A-3AD1C8DF8BDD}" sibTransId="{CB5A0996-BEB7-4E18-8FAD-E2B511B609E5}"/>
    <dgm:cxn modelId="{C72818D4-BC15-475B-B7F8-C33A33C1F14E}" srcId="{AD5C98A2-7611-4E44-A353-4EE76552F484}" destId="{FE1356EB-5AA6-442D-A6C7-0682CE7D7405}" srcOrd="0" destOrd="0" parTransId="{8F609021-30C7-4746-A2EF-EB1BA87A2263}" sibTransId="{3E32157A-949F-4255-BCDE-DD0D3B89C0AB}"/>
    <dgm:cxn modelId="{A0B7C10E-D2D3-4477-AEE5-2B69069B3DC5}" type="presOf" srcId="{FE1356EB-5AA6-442D-A6C7-0682CE7D7405}" destId="{2B6CFB13-67C7-4CA4-9EC7-6DCC83175F60}" srcOrd="0" destOrd="0" presId="urn:microsoft.com/office/officeart/2005/8/layout/matrix1"/>
    <dgm:cxn modelId="{32F7A576-DAB9-478E-85F9-4E95CFDACF3B}" srcId="{FE1356EB-5AA6-442D-A6C7-0682CE7D7405}" destId="{95FAC6A3-7391-43D8-AF21-EF84E729591A}" srcOrd="1" destOrd="0" parTransId="{508638EC-5799-4D72-9AD7-C7984865B321}" sibTransId="{7D068A87-09D4-4986-ADB1-81B3F746C36F}"/>
    <dgm:cxn modelId="{CA404D56-42BC-4798-BE40-E99B4240E970}" type="presOf" srcId="{AD5C98A2-7611-4E44-A353-4EE76552F484}" destId="{36BFA704-B7BE-4CCA-A0FA-A173145FF251}" srcOrd="0" destOrd="0" presId="urn:microsoft.com/office/officeart/2005/8/layout/matrix1"/>
    <dgm:cxn modelId="{125FD7E6-55D2-44E6-9207-BAE264714EB9}" type="presOf" srcId="{359CEEE0-5F5F-4246-AA76-7999E610FDA4}" destId="{72599F16-84CA-4876-B6D4-5076F9A31A9D}" srcOrd="1" destOrd="0" presId="urn:microsoft.com/office/officeart/2005/8/layout/matrix1"/>
    <dgm:cxn modelId="{611A4142-59F0-49A7-A1D4-C4A5FCB36FC2}" srcId="{FE1356EB-5AA6-442D-A6C7-0682CE7D7405}" destId="{C5733567-15EE-4EC7-A275-C0A55730AF14}" srcOrd="4" destOrd="0" parTransId="{A3DE84D2-84AF-41E9-9028-527B908201BE}" sibTransId="{E52E2020-F2E5-46CA-BB0B-B6F68E7CF004}"/>
    <dgm:cxn modelId="{76BCB77D-5040-4A45-9BA8-91362016DB15}" srcId="{FE1356EB-5AA6-442D-A6C7-0682CE7D7405}" destId="{359CEEE0-5F5F-4246-AA76-7999E610FDA4}" srcOrd="3" destOrd="0" parTransId="{CC0D8066-DE09-4317-9270-8D01FBFD86A1}" sibTransId="{3A2E6365-D905-410A-846E-9052F1D85530}"/>
    <dgm:cxn modelId="{B13A0B82-E3FA-4CD1-BDBA-05B1F5959429}" type="presOf" srcId="{359CEEE0-5F5F-4246-AA76-7999E610FDA4}" destId="{343FFE6E-13D4-446E-B877-A4DC2DFBD556}" srcOrd="0" destOrd="0" presId="urn:microsoft.com/office/officeart/2005/8/layout/matrix1"/>
    <dgm:cxn modelId="{0DBC4ED2-4717-481D-A415-73E4C276B2A5}" type="presParOf" srcId="{36BFA704-B7BE-4CCA-A0FA-A173145FF251}" destId="{41AEFFE4-5D36-473B-B16D-966425C4802B}" srcOrd="0" destOrd="0" presId="urn:microsoft.com/office/officeart/2005/8/layout/matrix1"/>
    <dgm:cxn modelId="{B592B462-6875-4D7C-8A1D-D5D26A3417C8}" type="presParOf" srcId="{41AEFFE4-5D36-473B-B16D-966425C4802B}" destId="{0B51EF6F-B951-4A14-9C7A-31BDA4DDB10D}" srcOrd="0" destOrd="0" presId="urn:microsoft.com/office/officeart/2005/8/layout/matrix1"/>
    <dgm:cxn modelId="{E03CDB0C-41F7-4A45-982C-E4A9D9BB3345}" type="presParOf" srcId="{41AEFFE4-5D36-473B-B16D-966425C4802B}" destId="{8F4B35B8-C3E5-4040-BD52-505BE6856B18}" srcOrd="1" destOrd="0" presId="urn:microsoft.com/office/officeart/2005/8/layout/matrix1"/>
    <dgm:cxn modelId="{6B53A4DC-F380-4CF8-8E1F-DE9B4D4A15B7}" type="presParOf" srcId="{41AEFFE4-5D36-473B-B16D-966425C4802B}" destId="{02875B50-98E8-44E1-AE38-42FB240919EA}" srcOrd="2" destOrd="0" presId="urn:microsoft.com/office/officeart/2005/8/layout/matrix1"/>
    <dgm:cxn modelId="{301ECD74-2914-4A0F-8212-70D04C5CA3E9}" type="presParOf" srcId="{41AEFFE4-5D36-473B-B16D-966425C4802B}" destId="{269C987A-B449-4897-953B-92A0C9114AD0}" srcOrd="3" destOrd="0" presId="urn:microsoft.com/office/officeart/2005/8/layout/matrix1"/>
    <dgm:cxn modelId="{AB24CE49-1D3C-46D1-A001-B05E6C7EF316}" type="presParOf" srcId="{41AEFFE4-5D36-473B-B16D-966425C4802B}" destId="{3BFCA1AB-2708-43C5-BFD8-FF6846A33BEC}" srcOrd="4" destOrd="0" presId="urn:microsoft.com/office/officeart/2005/8/layout/matrix1"/>
    <dgm:cxn modelId="{9C51BAD5-89D2-40D8-A626-BC1451E92335}" type="presParOf" srcId="{41AEFFE4-5D36-473B-B16D-966425C4802B}" destId="{ACF0837B-0F57-4A9F-969F-FAC1D959C137}" srcOrd="5" destOrd="0" presId="urn:microsoft.com/office/officeart/2005/8/layout/matrix1"/>
    <dgm:cxn modelId="{D87B7256-AA62-4251-BA83-03099E2ABE19}" type="presParOf" srcId="{41AEFFE4-5D36-473B-B16D-966425C4802B}" destId="{343FFE6E-13D4-446E-B877-A4DC2DFBD556}" srcOrd="6" destOrd="0" presId="urn:microsoft.com/office/officeart/2005/8/layout/matrix1"/>
    <dgm:cxn modelId="{6A941491-15B0-499B-9834-9287F844F31A}" type="presParOf" srcId="{41AEFFE4-5D36-473B-B16D-966425C4802B}" destId="{72599F16-84CA-4876-B6D4-5076F9A31A9D}" srcOrd="7" destOrd="0" presId="urn:microsoft.com/office/officeart/2005/8/layout/matrix1"/>
    <dgm:cxn modelId="{89F1908A-D628-4CC2-8F63-2F94275C1A46}" type="presParOf" srcId="{36BFA704-B7BE-4CCA-A0FA-A173145FF251}" destId="{2B6CFB13-67C7-4CA4-9EC7-6DCC83175F6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A33B99-D6CA-4276-8C74-1B33A73B75F0}" type="doc">
      <dgm:prSet loTypeId="urn:microsoft.com/office/officeart/2005/8/layout/hList3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5DAE45BB-84DE-47A1-89CB-C02B562FE0B9}">
      <dgm:prSet phldrT="[Текст]" custT="1"/>
      <dgm:spPr/>
      <dgm:t>
        <a:bodyPr/>
        <a:lstStyle/>
        <a:p>
          <a:r>
            <a:rPr lang="ru-RU" sz="2000" b="1" dirty="0" smtClean="0"/>
            <a:t>ФГОС СОО </a:t>
          </a:r>
          <a:r>
            <a:rPr lang="ru-RU" sz="2000" b="1" dirty="0" smtClean="0">
              <a:solidFill>
                <a:srgbClr val="66FF33"/>
              </a:solidFill>
            </a:rPr>
            <a:t>п.12 </a:t>
          </a:r>
          <a:r>
            <a:rPr lang="ru-RU" sz="2000" b="1" dirty="0" smtClean="0"/>
            <a:t>  Освоение обучающимися основной образовательной программы завершается обязательной государственной итоговой аттестацией выпускников </a:t>
          </a:r>
          <a:endParaRPr lang="ru-RU" sz="2000" b="1" dirty="0"/>
        </a:p>
      </dgm:t>
    </dgm:pt>
    <dgm:pt modelId="{1685F971-0355-4DA5-AD71-385A6B2A14F7}" type="parTrans" cxnId="{71F6A882-F95B-4356-AF70-403B2C738EB7}">
      <dgm:prSet/>
      <dgm:spPr/>
      <dgm:t>
        <a:bodyPr/>
        <a:lstStyle/>
        <a:p>
          <a:endParaRPr lang="ru-RU"/>
        </a:p>
      </dgm:t>
    </dgm:pt>
    <dgm:pt modelId="{55CF568B-35BE-47B2-9E4F-76782AFAB331}" type="sibTrans" cxnId="{71F6A882-F95B-4356-AF70-403B2C738EB7}">
      <dgm:prSet/>
      <dgm:spPr/>
      <dgm:t>
        <a:bodyPr/>
        <a:lstStyle/>
        <a:p>
          <a:endParaRPr lang="ru-RU"/>
        </a:p>
      </dgm:t>
    </dgm:pt>
    <dgm:pt modelId="{0A1DF8F1-A151-4B80-80E0-5536AC966D91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Государственная итоговая аттестация обучающихся проводится </a:t>
          </a:r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всем изучавшимся учебным предметам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CC008A-3106-49CC-A79D-0D4DF76674C8}" type="parTrans" cxnId="{0E117C98-ABD4-419B-B741-5F9F3C6C6D9E}">
      <dgm:prSet/>
      <dgm:spPr/>
      <dgm:t>
        <a:bodyPr/>
        <a:lstStyle/>
        <a:p>
          <a:endParaRPr lang="ru-RU"/>
        </a:p>
      </dgm:t>
    </dgm:pt>
    <dgm:pt modelId="{C2D1F47A-C396-4FE7-B55E-9AC553F65054}" type="sibTrans" cxnId="{0E117C98-ABD4-419B-B741-5F9F3C6C6D9E}">
      <dgm:prSet/>
      <dgm:spPr/>
      <dgm:t>
        <a:bodyPr/>
        <a:lstStyle/>
        <a:p>
          <a:endParaRPr lang="ru-RU"/>
        </a:p>
      </dgm:t>
    </dgm:pt>
    <dgm:pt modelId="{1E69FE4F-7C0C-49DC-842C-866732891668}">
      <dgm:prSet phldrT="[Текст]"/>
      <dgm:spPr/>
      <dgm:t>
        <a:bodyPr/>
        <a:lstStyle/>
        <a:p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ГИА проводится в форме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ЕГЭ </a:t>
          </a:r>
          <a:r>
            <a: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 окончании                     11 класса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</a:t>
          </a:r>
          <a:r>
            <a:rPr lang="ru-RU" b="1" dirty="0" smtClean="0">
              <a:solidFill>
                <a:srgbClr val="FFFF00"/>
              </a:solidFill>
            </a:rPr>
            <a:t>обязательном порядке по учебным предметам: </a:t>
          </a:r>
        </a:p>
        <a:p>
          <a:r>
            <a:rPr lang="ru-RU" b="1" dirty="0" smtClean="0">
              <a:solidFill>
                <a:srgbClr val="FFFF00"/>
              </a:solidFill>
            </a:rPr>
            <a:t>«Русский язык»;</a:t>
          </a:r>
        </a:p>
        <a:p>
          <a:r>
            <a:rPr lang="ru-RU" b="1" dirty="0" smtClean="0">
              <a:solidFill>
                <a:srgbClr val="FFFF00"/>
              </a:solidFill>
            </a:rPr>
            <a:t>«Математика»;</a:t>
          </a:r>
        </a:p>
        <a:p>
          <a:r>
            <a:rPr lang="ru-RU" b="1" dirty="0" smtClean="0">
              <a:solidFill>
                <a:srgbClr val="FFFF00"/>
              </a:solidFill>
            </a:rPr>
            <a:t>«Иностранный язык»</a:t>
          </a:r>
          <a:endParaRPr lang="ru-RU" b="1" dirty="0">
            <a:solidFill>
              <a:srgbClr val="FFFF00"/>
            </a:solidFill>
          </a:endParaRPr>
        </a:p>
      </dgm:t>
    </dgm:pt>
    <dgm:pt modelId="{92FFD94B-87BE-4008-BF01-7637912F942A}" type="parTrans" cxnId="{4A958558-5624-4D45-B3F8-464CC3AAC875}">
      <dgm:prSet/>
      <dgm:spPr/>
      <dgm:t>
        <a:bodyPr/>
        <a:lstStyle/>
        <a:p>
          <a:endParaRPr lang="ru-RU"/>
        </a:p>
      </dgm:t>
    </dgm:pt>
    <dgm:pt modelId="{1A2ED7D1-4029-4647-9AF2-42C36B94BF43}" type="sibTrans" cxnId="{4A958558-5624-4D45-B3F8-464CC3AAC875}">
      <dgm:prSet/>
      <dgm:spPr/>
      <dgm:t>
        <a:bodyPr/>
        <a:lstStyle/>
        <a:p>
          <a:endParaRPr lang="ru-RU"/>
        </a:p>
      </dgm:t>
    </dgm:pt>
    <dgm:pt modelId="{47C26C75-D970-4730-B911-2E6F49BC929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Допускается прохождение обучающимися ГИА по завершению изучения отдельных учебных предметов </a:t>
          </a:r>
          <a:r>
            <a:rPr lang="ru-RU" sz="2000" b="1" dirty="0" smtClean="0">
              <a:solidFill>
                <a:srgbClr val="A50021"/>
              </a:solidFill>
            </a:rPr>
            <a:t>на </a:t>
          </a:r>
          <a:r>
            <a:rPr lang="ru-RU" sz="2000" b="1" dirty="0" smtClean="0">
              <a:solidFill>
                <a:srgbClr val="0000FF"/>
              </a:solidFill>
            </a:rPr>
            <a:t>базовом уровне </a:t>
          </a:r>
          <a:r>
            <a:rPr lang="ru-RU" sz="2000" b="1" dirty="0" smtClean="0">
              <a:solidFill>
                <a:srgbClr val="A50021"/>
              </a:solidFill>
            </a:rPr>
            <a:t>после 10 класса</a:t>
          </a:r>
          <a:r>
            <a:rPr lang="ru-RU" sz="1700" b="1" dirty="0" smtClean="0">
              <a:solidFill>
                <a:srgbClr val="A50021"/>
              </a:solidFill>
            </a:rPr>
            <a:t>.</a:t>
          </a:r>
          <a:endParaRPr lang="ru-RU" sz="1700" b="1" dirty="0">
            <a:solidFill>
              <a:srgbClr val="A50021"/>
            </a:solidFill>
          </a:endParaRPr>
        </a:p>
      </dgm:t>
    </dgm:pt>
    <dgm:pt modelId="{76C4BCC1-1955-4A3C-9463-6B76B584E9F1}" type="sibTrans" cxnId="{5297E1D2-5C12-43FA-A61C-359299184F91}">
      <dgm:prSet/>
      <dgm:spPr/>
      <dgm:t>
        <a:bodyPr/>
        <a:lstStyle/>
        <a:p>
          <a:endParaRPr lang="ru-RU"/>
        </a:p>
      </dgm:t>
    </dgm:pt>
    <dgm:pt modelId="{E2129F42-4E6B-4CFB-8680-CA4C5210E73E}" type="parTrans" cxnId="{5297E1D2-5C12-43FA-A61C-359299184F91}">
      <dgm:prSet/>
      <dgm:spPr/>
      <dgm:t>
        <a:bodyPr/>
        <a:lstStyle/>
        <a:p>
          <a:endParaRPr lang="ru-RU"/>
        </a:p>
      </dgm:t>
    </dgm:pt>
    <dgm:pt modelId="{B18C01A7-8CBD-47FF-AC2A-07006FCCB55F}">
      <dgm:prSet phldrT="[Текст]" custT="1"/>
      <dgm:spPr/>
      <dgm:t>
        <a:bodyPr/>
        <a:lstStyle/>
        <a:p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Обучающийся может </a:t>
          </a:r>
          <a:r>
            <a:rPr lang="ru-RU" sz="2000" b="1" dirty="0" smtClean="0">
              <a:solidFill>
                <a:srgbClr val="A50021"/>
              </a:solidFill>
            </a:rPr>
            <a:t>самостоятельно выбрать уровень (базовый или углублённый</a:t>
          </a:r>
          <a:r>
            <a:rPr lang="ru-RU" sz="2000" dirty="0" smtClean="0">
              <a:solidFill>
                <a:srgbClr val="A50021"/>
              </a:solidFill>
            </a:rPr>
            <a:t>), </a:t>
          </a:r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соответствии с которым будет проводиться ГИА в форме  ЕГЭ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5DAA8B3-8FF9-4B43-A41D-9742F1C758CA}" type="sibTrans" cxnId="{AC8C8923-EF83-40E6-8496-5FA132177451}">
      <dgm:prSet/>
      <dgm:spPr/>
      <dgm:t>
        <a:bodyPr/>
        <a:lstStyle/>
        <a:p>
          <a:endParaRPr lang="ru-RU"/>
        </a:p>
      </dgm:t>
    </dgm:pt>
    <dgm:pt modelId="{293B5F2E-E5B5-4DF9-BDAE-73666865595E}" type="parTrans" cxnId="{AC8C8923-EF83-40E6-8496-5FA132177451}">
      <dgm:prSet/>
      <dgm:spPr/>
      <dgm:t>
        <a:bodyPr/>
        <a:lstStyle/>
        <a:p>
          <a:endParaRPr lang="ru-RU"/>
        </a:p>
      </dgm:t>
    </dgm:pt>
    <dgm:pt modelId="{3CDFA72C-E53B-494C-8BB5-F85D991CF9E3}">
      <dgm:prSet/>
      <dgm:spPr/>
      <dgm:t>
        <a:bodyPr/>
        <a:lstStyle/>
        <a:p>
          <a:endParaRPr lang="ru-RU"/>
        </a:p>
      </dgm:t>
    </dgm:pt>
    <dgm:pt modelId="{7AB8241D-27E9-4CCB-B49C-7A3FDEC57BD4}" type="parTrans" cxnId="{3A4A9D53-7806-46C2-95EE-F05B91CD4353}">
      <dgm:prSet/>
      <dgm:spPr/>
      <dgm:t>
        <a:bodyPr/>
        <a:lstStyle/>
        <a:p>
          <a:endParaRPr lang="ru-RU"/>
        </a:p>
      </dgm:t>
    </dgm:pt>
    <dgm:pt modelId="{4229D9F9-7FD4-48C7-9BB5-5C95B4C3FF95}" type="sibTrans" cxnId="{3A4A9D53-7806-46C2-95EE-F05B91CD4353}">
      <dgm:prSet/>
      <dgm:spPr/>
      <dgm:t>
        <a:bodyPr/>
        <a:lstStyle/>
        <a:p>
          <a:endParaRPr lang="ru-RU"/>
        </a:p>
      </dgm:t>
    </dgm:pt>
    <dgm:pt modelId="{60A9F07A-312F-41CD-BE69-5289376C807C}" type="pres">
      <dgm:prSet presAssocID="{9AA33B99-D6CA-4276-8C74-1B33A73B75F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10CC81-AA56-4E8E-B36F-B752846041DE}" type="pres">
      <dgm:prSet presAssocID="{5DAE45BB-84DE-47A1-89CB-C02B562FE0B9}" presName="roof" presStyleLbl="dkBgShp" presStyleIdx="0" presStyleCnt="2" custScaleY="74242" custLinFactNeighborX="4098" custLinFactNeighborY="-46027"/>
      <dgm:spPr/>
      <dgm:t>
        <a:bodyPr/>
        <a:lstStyle/>
        <a:p>
          <a:endParaRPr lang="ru-RU"/>
        </a:p>
      </dgm:t>
    </dgm:pt>
    <dgm:pt modelId="{AEA1B809-B5CC-4867-8D14-E4831511647A}" type="pres">
      <dgm:prSet presAssocID="{5DAE45BB-84DE-47A1-89CB-C02B562FE0B9}" presName="pillars" presStyleCnt="0"/>
      <dgm:spPr/>
    </dgm:pt>
    <dgm:pt modelId="{8B9C4159-F7F5-48CC-8383-BC9182AD0C8A}" type="pres">
      <dgm:prSet presAssocID="{5DAE45BB-84DE-47A1-89CB-C02B562FE0B9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4FDFC-A368-406B-8391-A800F7F1BFFE}" type="pres">
      <dgm:prSet presAssocID="{1E69FE4F-7C0C-49DC-842C-866732891668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BF56F-1C1B-4657-8FB2-5C2303E20059}" type="pres">
      <dgm:prSet presAssocID="{B18C01A7-8CBD-47FF-AC2A-07006FCCB55F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24C48-C807-4B50-8DD8-648757B43BE6}" type="pres">
      <dgm:prSet presAssocID="{47C26C75-D970-4730-B911-2E6F49BC9297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4C815-B2E9-4205-BE5E-961CFB5642EE}" type="pres">
      <dgm:prSet presAssocID="{5DAE45BB-84DE-47A1-89CB-C02B562FE0B9}" presName="base" presStyleLbl="dkBgShp" presStyleIdx="1" presStyleCnt="2"/>
      <dgm:spPr/>
    </dgm:pt>
  </dgm:ptLst>
  <dgm:cxnLst>
    <dgm:cxn modelId="{A0836D86-3393-4295-B132-4F1D1D7940CD}" type="presOf" srcId="{1E69FE4F-7C0C-49DC-842C-866732891668}" destId="{C3A4FDFC-A368-406B-8391-A800F7F1BFFE}" srcOrd="0" destOrd="0" presId="urn:microsoft.com/office/officeart/2005/8/layout/hList3"/>
    <dgm:cxn modelId="{5297E1D2-5C12-43FA-A61C-359299184F91}" srcId="{5DAE45BB-84DE-47A1-89CB-C02B562FE0B9}" destId="{47C26C75-D970-4730-B911-2E6F49BC9297}" srcOrd="3" destOrd="0" parTransId="{E2129F42-4E6B-4CFB-8680-CA4C5210E73E}" sibTransId="{76C4BCC1-1955-4A3C-9463-6B76B584E9F1}"/>
    <dgm:cxn modelId="{0E117C98-ABD4-419B-B741-5F9F3C6C6D9E}" srcId="{5DAE45BB-84DE-47A1-89CB-C02B562FE0B9}" destId="{0A1DF8F1-A151-4B80-80E0-5536AC966D91}" srcOrd="0" destOrd="0" parTransId="{07CC008A-3106-49CC-A79D-0D4DF76674C8}" sibTransId="{C2D1F47A-C396-4FE7-B55E-9AC553F65054}"/>
    <dgm:cxn modelId="{C5496913-B0B1-4214-9051-47D6364147B6}" type="presOf" srcId="{0A1DF8F1-A151-4B80-80E0-5536AC966D91}" destId="{8B9C4159-F7F5-48CC-8383-BC9182AD0C8A}" srcOrd="0" destOrd="0" presId="urn:microsoft.com/office/officeart/2005/8/layout/hList3"/>
    <dgm:cxn modelId="{392F33F2-707F-4E11-9626-58734C6A66CF}" type="presOf" srcId="{47C26C75-D970-4730-B911-2E6F49BC9297}" destId="{59124C48-C807-4B50-8DD8-648757B43BE6}" srcOrd="0" destOrd="0" presId="urn:microsoft.com/office/officeart/2005/8/layout/hList3"/>
    <dgm:cxn modelId="{71F6A882-F95B-4356-AF70-403B2C738EB7}" srcId="{9AA33B99-D6CA-4276-8C74-1B33A73B75F0}" destId="{5DAE45BB-84DE-47A1-89CB-C02B562FE0B9}" srcOrd="0" destOrd="0" parTransId="{1685F971-0355-4DA5-AD71-385A6B2A14F7}" sibTransId="{55CF568B-35BE-47B2-9E4F-76782AFAB331}"/>
    <dgm:cxn modelId="{9B3D3783-476D-4945-9422-E793F031431E}" type="presOf" srcId="{9AA33B99-D6CA-4276-8C74-1B33A73B75F0}" destId="{60A9F07A-312F-41CD-BE69-5289376C807C}" srcOrd="0" destOrd="0" presId="urn:microsoft.com/office/officeart/2005/8/layout/hList3"/>
    <dgm:cxn modelId="{3A4A9D53-7806-46C2-95EE-F05B91CD4353}" srcId="{9AA33B99-D6CA-4276-8C74-1B33A73B75F0}" destId="{3CDFA72C-E53B-494C-8BB5-F85D991CF9E3}" srcOrd="1" destOrd="0" parTransId="{7AB8241D-27E9-4CCB-B49C-7A3FDEC57BD4}" sibTransId="{4229D9F9-7FD4-48C7-9BB5-5C95B4C3FF95}"/>
    <dgm:cxn modelId="{4A958558-5624-4D45-B3F8-464CC3AAC875}" srcId="{5DAE45BB-84DE-47A1-89CB-C02B562FE0B9}" destId="{1E69FE4F-7C0C-49DC-842C-866732891668}" srcOrd="1" destOrd="0" parTransId="{92FFD94B-87BE-4008-BF01-7637912F942A}" sibTransId="{1A2ED7D1-4029-4647-9AF2-42C36B94BF43}"/>
    <dgm:cxn modelId="{073A1D90-CBC2-4CF9-A62A-17FE8FCAA11B}" type="presOf" srcId="{B18C01A7-8CBD-47FF-AC2A-07006FCCB55F}" destId="{8DBBF56F-1C1B-4657-8FB2-5C2303E20059}" srcOrd="0" destOrd="0" presId="urn:microsoft.com/office/officeart/2005/8/layout/hList3"/>
    <dgm:cxn modelId="{AC8C8923-EF83-40E6-8496-5FA132177451}" srcId="{5DAE45BB-84DE-47A1-89CB-C02B562FE0B9}" destId="{B18C01A7-8CBD-47FF-AC2A-07006FCCB55F}" srcOrd="2" destOrd="0" parTransId="{293B5F2E-E5B5-4DF9-BDAE-73666865595E}" sibTransId="{15DAA8B3-8FF9-4B43-A41D-9742F1C758CA}"/>
    <dgm:cxn modelId="{A040DC09-FAE1-4FC6-A925-09FE7E33B21F}" type="presOf" srcId="{5DAE45BB-84DE-47A1-89CB-C02B562FE0B9}" destId="{B310CC81-AA56-4E8E-B36F-B752846041DE}" srcOrd="0" destOrd="0" presId="urn:microsoft.com/office/officeart/2005/8/layout/hList3"/>
    <dgm:cxn modelId="{C642BB5E-42D9-4EA2-BBD9-BD1936084E6E}" type="presParOf" srcId="{60A9F07A-312F-41CD-BE69-5289376C807C}" destId="{B310CC81-AA56-4E8E-B36F-B752846041DE}" srcOrd="0" destOrd="0" presId="urn:microsoft.com/office/officeart/2005/8/layout/hList3"/>
    <dgm:cxn modelId="{3785BCFC-B2D8-4735-8B28-E117B78D9F87}" type="presParOf" srcId="{60A9F07A-312F-41CD-BE69-5289376C807C}" destId="{AEA1B809-B5CC-4867-8D14-E4831511647A}" srcOrd="1" destOrd="0" presId="urn:microsoft.com/office/officeart/2005/8/layout/hList3"/>
    <dgm:cxn modelId="{52311214-FC21-47D6-8824-5A6AC72A0DFE}" type="presParOf" srcId="{AEA1B809-B5CC-4867-8D14-E4831511647A}" destId="{8B9C4159-F7F5-48CC-8383-BC9182AD0C8A}" srcOrd="0" destOrd="0" presId="urn:microsoft.com/office/officeart/2005/8/layout/hList3"/>
    <dgm:cxn modelId="{82A90150-CBBC-4136-ABC4-FEE9D81E3DA2}" type="presParOf" srcId="{AEA1B809-B5CC-4867-8D14-E4831511647A}" destId="{C3A4FDFC-A368-406B-8391-A800F7F1BFFE}" srcOrd="1" destOrd="0" presId="urn:microsoft.com/office/officeart/2005/8/layout/hList3"/>
    <dgm:cxn modelId="{B8732725-285A-4574-BA4C-DF19E62A460E}" type="presParOf" srcId="{AEA1B809-B5CC-4867-8D14-E4831511647A}" destId="{8DBBF56F-1C1B-4657-8FB2-5C2303E20059}" srcOrd="2" destOrd="0" presId="urn:microsoft.com/office/officeart/2005/8/layout/hList3"/>
    <dgm:cxn modelId="{24B0CDA9-9BDB-407F-AE89-C41449CAA25B}" type="presParOf" srcId="{AEA1B809-B5CC-4867-8D14-E4831511647A}" destId="{59124C48-C807-4B50-8DD8-648757B43BE6}" srcOrd="3" destOrd="0" presId="urn:microsoft.com/office/officeart/2005/8/layout/hList3"/>
    <dgm:cxn modelId="{106C273C-B80D-4798-9C2C-58C191F4D4B8}" type="presParOf" srcId="{60A9F07A-312F-41CD-BE69-5289376C807C}" destId="{51F4C815-B2E9-4205-BE5E-961CFB5642E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3638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5988"/>
            <a:ext cx="5486400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0" tIns="45935" rIns="91870" bIns="4593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FEAE53-C76D-418E-AD3D-D7C6A129DE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983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42975" y="746125"/>
            <a:ext cx="4973638" cy="3730625"/>
          </a:xfrm>
          <a:ln/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685800" y="4724400"/>
            <a:ext cx="5486400" cy="4476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5" rIns="91870" bIns="4593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C4FA4D-1F89-489F-93E0-A99AC8D7C35C}" type="slidenum">
              <a:rPr lang="ru-RU" altLang="ru-RU"/>
              <a:pPr algn="r" eaLnBrk="1" hangingPunct="1">
                <a:spcBef>
                  <a:spcPct val="0"/>
                </a:spcBef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5604" name="Номер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5" rIns="91870" bIns="4593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D9E7B02-CFD9-4390-85D1-AF4A3D7CDEE1}" type="slidenum">
              <a:rPr lang="ru-RU" altLang="ru-RU"/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 txBox="1">
            <a:spLocks noGrp="1"/>
          </p:cNvSpPr>
          <p:nvPr/>
        </p:nvSpPr>
        <p:spPr bwMode="auto">
          <a:xfrm>
            <a:off x="3884613" y="9447213"/>
            <a:ext cx="29718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70" tIns="45935" rIns="91870" bIns="4593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4DB9F8-390C-434F-B18E-09172F04DE21}" type="slidenum">
              <a:rPr lang="ru-RU" altLang="ru-RU"/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581166-7ADB-46A8-9BE6-8F733F43E9A3}" type="slidenum">
              <a:rPr lang="ru-RU" altLang="ru-RU"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ru-RU" altLang="ru-RU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№ </a:t>
            </a:r>
            <a:fld id="{D727FE49-EEAC-4F42-B54B-394D603830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664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№ </a:t>
            </a:r>
            <a:fld id="{C09E9AFF-D7BE-4D39-9C39-BB69B8038A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39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№ </a:t>
            </a:r>
            <a:fld id="{86CDC37A-9E48-42A1-8CA0-B45F8599B5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532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№ </a:t>
            </a:r>
            <a:fld id="{DF014DF5-2584-4DCB-812A-EDD2F378681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5158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7"/>
            <a:ext cx="9144000" cy="1069515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978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37EB1-BBA4-4DC8-B5B8-4C5325976C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22.01.2019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2B9CB-5147-401E-880B-52063BC42F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4417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37EB1-BBA4-4DC8-B5B8-4C5325976C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22.01.2019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2B9CB-5147-401E-880B-52063BC42F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656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37EB1-BBA4-4DC8-B5B8-4C5325976C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22.01.2019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2B9CB-5147-401E-880B-52063BC42F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584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0BB0B-553A-42BC-AA8A-69BC228F7DC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284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37EB1-BBA4-4DC8-B5B8-4C5325976C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22.01.2019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2B9CB-5147-401E-880B-52063BC42F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771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37EB1-BBA4-4DC8-B5B8-4C5325976C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22.01.2019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2B9CB-5147-401E-880B-52063BC42F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0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№ </a:t>
            </a:r>
            <a:fld id="{29957176-6B8C-4256-B047-4ED2FB7CAB1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5211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37EB1-BBA4-4DC8-B5B8-4C5325976C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22.01.2019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2B9CB-5147-401E-880B-52063BC42F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99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37EB1-BBA4-4DC8-B5B8-4C5325976C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22.01.2019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2B9CB-5147-401E-880B-52063BC42F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279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37EB1-BBA4-4DC8-B5B8-4C5325976C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22.01.2019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2B9CB-5147-401E-880B-52063BC42F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020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37EB1-BBA4-4DC8-B5B8-4C5325976C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22.01.2019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2B9CB-5147-401E-880B-52063BC42F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399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37EB1-BBA4-4DC8-B5B8-4C5325976C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22.01.2019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2B9CB-5147-401E-880B-52063BC42F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2082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537EB1-BBA4-4DC8-B5B8-4C5325976C89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22.01.2019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2B9CB-5147-401E-880B-52063BC42FF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405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№ </a:t>
            </a:r>
            <a:fld id="{BE7E98AE-4E92-4118-BA1A-CC70093554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59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№ </a:t>
            </a:r>
            <a:fld id="{28AA5E79-62C9-4FC5-9AEF-2CEC09FB43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19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№ </a:t>
            </a:r>
            <a:fld id="{CD6DBDFB-D859-4F2A-8A94-79722E7F62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4487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№ </a:t>
            </a:r>
            <a:fld id="{D336C413-13C9-4473-A63E-8DD5AFCDE6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106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№ </a:t>
            </a:r>
            <a:fld id="{9A798C15-5966-4FCD-A1B0-4B4E6D093B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15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№ </a:t>
            </a:r>
            <a:fld id="{EFB42C64-43C5-40F8-BDE5-372FC46F09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30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№ </a:t>
            </a:r>
            <a:fld id="{A1BCAD53-7B87-4785-B5D0-15651FF923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747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632575"/>
            <a:ext cx="11874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anose="02020603050405020304" pitchFamily="18" charset="0"/>
              </a:defRPr>
            </a:lvl1pPr>
          </a:lstStyle>
          <a:p>
            <a:r>
              <a:rPr lang="ru-RU" altLang="ru-RU"/>
              <a:t>Слайд № </a:t>
            </a:r>
            <a:fld id="{6A2C1CB6-BFA5-400D-93BB-31CFCB4203F4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27" name="Group 13"/>
          <p:cNvGrpSpPr>
            <a:grpSpLocks/>
          </p:cNvGrpSpPr>
          <p:nvPr/>
        </p:nvGrpSpPr>
        <p:grpSpPr bwMode="auto">
          <a:xfrm>
            <a:off x="0" y="0"/>
            <a:ext cx="9144000" cy="1125538"/>
            <a:chOff x="0" y="0"/>
            <a:chExt cx="5760" cy="709"/>
          </a:xfrm>
        </p:grpSpPr>
        <p:pic>
          <p:nvPicPr>
            <p:cNvPr id="1028" name="Picture 11"/>
            <p:cNvPicPr>
              <a:picLocks noChangeAspect="1" noChangeArrowheads="1"/>
            </p:cNvPicPr>
            <p:nvPr userDrawn="1"/>
          </p:nvPicPr>
          <p:blipFill>
            <a:blip r:embed="rId15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8"/>
            <a:stretch>
              <a:fillRect/>
            </a:stretch>
          </p:blipFill>
          <p:spPr bwMode="auto">
            <a:xfrm>
              <a:off x="0" y="0"/>
              <a:ext cx="5760" cy="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9" name="Rectangle 2"/>
            <p:cNvSpPr>
              <a:spLocks noChangeArrowheads="1"/>
            </p:cNvSpPr>
            <p:nvPr userDrawn="1"/>
          </p:nvSpPr>
          <p:spPr bwMode="auto">
            <a:xfrm>
              <a:off x="1882" y="0"/>
              <a:ext cx="3878" cy="618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/>
          </p:spPr>
          <p:txBody>
            <a:bodyPr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1800" b="1" smtClean="0">
                <a:solidFill>
                  <a:srgbClr val="000066"/>
                </a:solidFill>
                <a:latin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  <p:sldLayoutId id="2147484024" r:id="rId12"/>
    <p:sldLayoutId id="214748402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1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7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2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8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25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32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8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37EB1-BBA4-4DC8-B5B8-4C5325976C89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B9CB-5147-401E-880B-52063BC42F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84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Excel_97-2003_Worksheet5.xls"/><Relationship Id="rId5" Type="http://schemas.openxmlformats.org/officeDocument/2006/relationships/oleObject" Target="../embeddings/oleObject5.bin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7.xls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oleObject" Target="../embeddings/Microsoft_Excel_97-2003_Worksheet6.xls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png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3" Type="http://schemas.openxmlformats.org/officeDocument/2006/relationships/image" Target="../media/image10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eg"/><Relationship Id="rId11" Type="http://schemas.openxmlformats.org/officeDocument/2006/relationships/image" Target="../media/image12.png"/><Relationship Id="rId5" Type="http://schemas.openxmlformats.org/officeDocument/2006/relationships/image" Target="../media/image15.jpeg"/><Relationship Id="rId10" Type="http://schemas.openxmlformats.org/officeDocument/2006/relationships/oleObject" Target="../embeddings/Microsoft_Excel_97-2003_Worksheet4.xls"/><Relationship Id="rId4" Type="http://schemas.openxmlformats.org/officeDocument/2006/relationships/image" Target="../media/image14.jpeg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9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075" name="Picture 16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1"/>
          <a:stretch>
            <a:fillRect/>
          </a:stretch>
        </p:blipFill>
        <p:spPr bwMode="auto">
          <a:xfrm>
            <a:off x="-71438" y="0"/>
            <a:ext cx="9251951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-39688" y="3106738"/>
            <a:ext cx="9144001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Планы реализации задач</a:t>
            </a:r>
          </a:p>
          <a:p>
            <a:pPr algn="ctr" eaLnBrk="1" hangingPunct="1"/>
            <a:r>
              <a:rPr lang="ru-RU" altLang="ru-RU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по развитию системы образования Самарской области на 2019 год и последующий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6"/>
          <p:cNvSpPr>
            <a:spLocks noChangeArrowheads="1"/>
          </p:cNvSpPr>
          <p:nvPr/>
        </p:nvSpPr>
        <p:spPr bwMode="auto">
          <a:xfrm>
            <a:off x="11113" y="1079500"/>
            <a:ext cx="45608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500" b="1"/>
              <a:t>Число организаций, оснащённых оборудованием технической направленности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00375" y="142875"/>
            <a:ext cx="6143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Обеспечение доступности и качества дополнительного образования детей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4716463" y="1268413"/>
            <a:ext cx="4427537" cy="52324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  <a:buSzPct val="150000"/>
              <a:defRPr/>
            </a:pPr>
            <a:r>
              <a:rPr lang="ru-RU" altLang="ru-RU" b="1" i="1" u="sng" dirty="0" smtClean="0">
                <a:solidFill>
                  <a:srgbClr val="002060"/>
                </a:solidFill>
              </a:rPr>
              <a:t>ЗАДАЧИ на 2019 год: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увеличение числа детей, занятых </a:t>
            </a:r>
            <a:r>
              <a:rPr lang="ru-RU" altLang="ru-RU" b="1" i="1" dirty="0">
                <a:solidFill>
                  <a:srgbClr val="002060"/>
                </a:solidFill>
              </a:rPr>
              <a:t>кружками и </a:t>
            </a:r>
            <a:r>
              <a:rPr lang="ru-RU" altLang="ru-RU" b="1" i="1" dirty="0" smtClean="0">
                <a:solidFill>
                  <a:srgbClr val="002060"/>
                </a:solidFill>
              </a:rPr>
              <a:t>секциями (на 3 тыс. чел.), в </a:t>
            </a:r>
            <a:r>
              <a:rPr lang="ru-RU" altLang="ru-RU" b="1" i="1" dirty="0" err="1" smtClean="0">
                <a:solidFill>
                  <a:srgbClr val="002060"/>
                </a:solidFill>
              </a:rPr>
              <a:t>т.ч</a:t>
            </a:r>
            <a:r>
              <a:rPr lang="ru-RU" altLang="ru-RU" b="1" i="1" dirty="0" smtClean="0">
                <a:solidFill>
                  <a:srgbClr val="002060"/>
                </a:solidFill>
              </a:rPr>
              <a:t>. на </a:t>
            </a:r>
            <a:r>
              <a:rPr lang="ru-RU" altLang="ru-RU" b="1" i="1" dirty="0">
                <a:solidFill>
                  <a:srgbClr val="002060"/>
                </a:solidFill>
              </a:rPr>
              <a:t>1800 детей по программам технической и естественнонаучной направленностей 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развитие детских технопарков «Кванториум»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развитие </a:t>
            </a:r>
            <a:r>
              <a:rPr lang="ru-RU" altLang="ru-RU" b="1" i="1" dirty="0">
                <a:solidFill>
                  <a:srgbClr val="002060"/>
                </a:solidFill>
              </a:rPr>
              <a:t>МТБ образовательных организаций в сфере технического творчества</a:t>
            </a:r>
            <a:endParaRPr lang="ru-RU" altLang="ru-RU" b="1" i="1" dirty="0" smtClean="0">
              <a:solidFill>
                <a:srgbClr val="002060"/>
              </a:solidFill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создание модельного центра </a:t>
            </a:r>
            <a:r>
              <a:rPr lang="ru-RU" altLang="ru-RU" b="1" i="1" dirty="0">
                <a:solidFill>
                  <a:srgbClr val="002060"/>
                </a:solidFill>
              </a:rPr>
              <a:t>дополнительного образования </a:t>
            </a:r>
            <a:r>
              <a:rPr lang="ru-RU" altLang="ru-RU" b="1" i="1" dirty="0" smtClean="0">
                <a:solidFill>
                  <a:srgbClr val="002060"/>
                </a:solidFill>
              </a:rPr>
              <a:t>детей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>
                <a:solidFill>
                  <a:srgbClr val="002060"/>
                </a:solidFill>
              </a:rPr>
              <a:t>с</a:t>
            </a:r>
            <a:r>
              <a:rPr lang="ru-RU" altLang="ru-RU" b="1" i="1" dirty="0" smtClean="0">
                <a:solidFill>
                  <a:srgbClr val="002060"/>
                </a:solidFill>
              </a:rPr>
              <a:t>оздание центра дополнительного образования детей в </a:t>
            </a:r>
            <a:r>
              <a:rPr lang="ru-RU" altLang="ru-RU" b="1" i="1" dirty="0" err="1" smtClean="0">
                <a:solidFill>
                  <a:srgbClr val="002060"/>
                </a:solidFill>
              </a:rPr>
              <a:t>СамГТУ</a:t>
            </a:r>
            <a:endParaRPr lang="ru-RU" altLang="ru-RU" b="1" i="1" dirty="0" smtClean="0">
              <a:solidFill>
                <a:srgbClr val="002060"/>
              </a:solidFill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>
                <a:solidFill>
                  <a:srgbClr val="002060"/>
                </a:solidFill>
              </a:rPr>
              <a:t>м</a:t>
            </a:r>
            <a:r>
              <a:rPr lang="ru-RU" altLang="ru-RU" b="1" i="1" dirty="0" smtClean="0">
                <a:solidFill>
                  <a:srgbClr val="002060"/>
                </a:solidFill>
              </a:rPr>
              <a:t>асштабирование системы </a:t>
            </a:r>
            <a:r>
              <a:rPr lang="ru-RU" altLang="ru-RU" b="1" i="1" dirty="0" err="1" smtClean="0">
                <a:solidFill>
                  <a:srgbClr val="002060"/>
                </a:solidFill>
              </a:rPr>
              <a:t>предпрофильной</a:t>
            </a:r>
            <a:r>
              <a:rPr lang="ru-RU" altLang="ru-RU" b="1" i="1" dirty="0" smtClean="0">
                <a:solidFill>
                  <a:srgbClr val="002060"/>
                </a:solidFill>
              </a:rPr>
              <a:t> подготовки                       9-классников (школа-СПО)</a:t>
            </a: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-1" y="1676974"/>
          <a:ext cx="4525351" cy="1968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318" name="Объект 1"/>
          <p:cNvGraphicFramePr>
            <a:graphicFrameLocks/>
          </p:cNvGraphicFramePr>
          <p:nvPr/>
        </p:nvGraphicFramePr>
        <p:xfrm>
          <a:off x="3175" y="3429000"/>
          <a:ext cx="5000625" cy="352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r:id="rId6" imgW="5200339" imgH="3877392" progId="Excel.Sheet.8">
                  <p:embed/>
                </p:oleObj>
              </mc:Choice>
              <mc:Fallback>
                <p:oleObj r:id="rId6" imgW="5200339" imgH="3877392" progId="Excel.Sheet.8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3429000"/>
                        <a:ext cx="5000625" cy="3529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7463" y="4022725"/>
            <a:ext cx="9144000" cy="28622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  <a:buSzPct val="150000"/>
              <a:defRPr/>
            </a:pPr>
            <a:r>
              <a:rPr lang="ru-RU" altLang="ru-RU" b="1" i="1" u="sng" dirty="0" smtClean="0">
                <a:solidFill>
                  <a:srgbClr val="002060"/>
                </a:solidFill>
              </a:rPr>
              <a:t>ЗАДАЧИ: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увеличить </a:t>
            </a:r>
            <a:r>
              <a:rPr lang="ru-RU" altLang="ru-RU" b="1" i="1" dirty="0">
                <a:solidFill>
                  <a:srgbClr val="002060"/>
                </a:solidFill>
              </a:rPr>
              <a:t>до 130 тысяч ч</a:t>
            </a:r>
            <a:r>
              <a:rPr lang="ru-RU" b="1" i="1" dirty="0">
                <a:solidFill>
                  <a:srgbClr val="002060"/>
                </a:solidFill>
              </a:rPr>
              <a:t>исленность обучающихся, вовлеченных в деятельность общественных объединений на базе образовательных организаций общего образования, </a:t>
            </a:r>
            <a:r>
              <a:rPr lang="ru-RU" b="1" i="1" dirty="0" smtClean="0">
                <a:solidFill>
                  <a:srgbClr val="002060"/>
                </a:solidFill>
              </a:rPr>
              <a:t>СПО </a:t>
            </a:r>
            <a:r>
              <a:rPr lang="ru-RU" b="1" i="1" dirty="0">
                <a:solidFill>
                  <a:srgbClr val="002060"/>
                </a:solidFill>
              </a:rPr>
              <a:t>и высшего </a:t>
            </a:r>
            <a:r>
              <a:rPr lang="ru-RU" b="1" i="1" dirty="0" smtClean="0">
                <a:solidFill>
                  <a:srgbClr val="002060"/>
                </a:solidFill>
              </a:rPr>
              <a:t>образования (2018 г. </a:t>
            </a:r>
            <a:r>
              <a:rPr lang="ru-RU" b="1" i="1" dirty="0">
                <a:solidFill>
                  <a:srgbClr val="002060"/>
                </a:solidFill>
              </a:rPr>
              <a:t>– 120 </a:t>
            </a:r>
            <a:r>
              <a:rPr lang="ru-RU" b="1" i="1" dirty="0" smtClean="0">
                <a:solidFill>
                  <a:srgbClr val="002060"/>
                </a:solidFill>
              </a:rPr>
              <a:t>тыс.)</a:t>
            </a:r>
            <a:endParaRPr lang="ru-RU" b="1" i="1" dirty="0">
              <a:solidFill>
                <a:srgbClr val="002060"/>
              </a:solidFill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>
                <a:solidFill>
                  <a:srgbClr val="002060"/>
                </a:solidFill>
              </a:rPr>
              <a:t>увеличить до 3 % д</a:t>
            </a:r>
            <a:r>
              <a:rPr lang="ru-RU" b="1" i="1" dirty="0">
                <a:solidFill>
                  <a:srgbClr val="002060"/>
                </a:solidFill>
              </a:rPr>
              <a:t>олю граждан, вовлеченных в добровольческую деятельность (2018 г. – 1,7%)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>
                <a:solidFill>
                  <a:srgbClr val="002060"/>
                </a:solidFill>
              </a:rPr>
              <a:t>увеличить до 15% д</a:t>
            </a:r>
            <a:r>
              <a:rPr lang="ru-RU" b="1" i="1" dirty="0">
                <a:solidFill>
                  <a:srgbClr val="002060"/>
                </a:solidFill>
              </a:rPr>
              <a:t>олю молодежи, задействованной в мероприятиях по вовлечению в творческую деятельность (сейчас – 10,3%)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>
                <a:solidFill>
                  <a:srgbClr val="002060"/>
                </a:solidFill>
              </a:rPr>
              <a:t>довести до 10 % д</a:t>
            </a:r>
            <a:r>
              <a:rPr lang="ru-RU" b="1" i="1" dirty="0">
                <a:solidFill>
                  <a:srgbClr val="002060"/>
                </a:solidFill>
              </a:rPr>
              <a:t>олю студентов, вовлеченных в клубное студенческое движение (2018 г. – 8%)</a:t>
            </a:r>
            <a:endParaRPr lang="ru-RU" altLang="ru-RU" b="1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>
            <a:spLocks/>
          </p:cNvSpPr>
          <p:nvPr/>
        </p:nvSpPr>
        <p:spPr bwMode="auto">
          <a:xfrm>
            <a:off x="2971800" y="0"/>
            <a:ext cx="6172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kumimoji="1"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Молодёжная политика:</a:t>
            </a:r>
          </a:p>
          <a:p>
            <a:pPr algn="ctr">
              <a:defRPr/>
            </a:pPr>
            <a:r>
              <a:rPr kumimoji="1" lang="ru-RU" alt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о</a:t>
            </a:r>
            <a:r>
              <a:rPr kumimoji="1"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сновные направления</a:t>
            </a:r>
            <a:endParaRPr kumimoji="1" lang="ru-RU" alt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7"/>
          <p:cNvGraphicFramePr>
            <a:graphicFrameLocks/>
          </p:cNvGraphicFramePr>
          <p:nvPr/>
        </p:nvGraphicFramePr>
        <p:xfrm>
          <a:off x="899592" y="1052736"/>
          <a:ext cx="759633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7"/>
          <p:cNvSpPr>
            <a:spLocks noChangeArrowheads="1"/>
          </p:cNvSpPr>
          <p:nvPr/>
        </p:nvSpPr>
        <p:spPr bwMode="auto">
          <a:xfrm>
            <a:off x="3059113" y="115888"/>
            <a:ext cx="60848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Обеспечение доступности </a:t>
            </a:r>
          </a:p>
          <a:p>
            <a:pPr algn="ctr">
              <a:defRPr/>
            </a:pPr>
            <a:r>
              <a:rPr kumimoji="1"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дошкольного образования</a:t>
            </a:r>
          </a:p>
        </p:txBody>
      </p:sp>
      <p:graphicFrame>
        <p:nvGraphicFramePr>
          <p:cNvPr id="15363" name="Объект 14"/>
          <p:cNvGraphicFramePr>
            <a:graphicFrameLocks/>
          </p:cNvGraphicFramePr>
          <p:nvPr/>
        </p:nvGraphicFramePr>
        <p:xfrm>
          <a:off x="-50800" y="1243013"/>
          <a:ext cx="938847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r:id="rId4" imgW="9388654" imgH="2456901" progId="Excel.Sheet.8">
                  <p:embed/>
                </p:oleObj>
              </mc:Choice>
              <mc:Fallback>
                <p:oleObj r:id="rId4" imgW="9388654" imgH="2456901" progId="Excel.Sheet.8">
                  <p:embed/>
                  <p:pic>
                    <p:nvPicPr>
                      <p:cNvPr id="0" name="Picture 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243013"/>
                        <a:ext cx="938847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076325"/>
            <a:ext cx="91440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1484313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6" name="Прямоугольник 20"/>
          <p:cNvSpPr>
            <a:spLocks noChangeArrowheads="1"/>
          </p:cNvSpPr>
          <p:nvPr/>
        </p:nvSpPr>
        <p:spPr bwMode="auto">
          <a:xfrm>
            <a:off x="-6350" y="4241800"/>
            <a:ext cx="9144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</a:rPr>
              <a:t>Развитие негосударственного сектора дошкольного образования</a:t>
            </a:r>
          </a:p>
        </p:txBody>
      </p:sp>
      <p:sp>
        <p:nvSpPr>
          <p:cNvPr id="15367" name="Прямоугольник 21"/>
          <p:cNvSpPr>
            <a:spLocks noChangeArrowheads="1"/>
          </p:cNvSpPr>
          <p:nvPr/>
        </p:nvSpPr>
        <p:spPr bwMode="auto">
          <a:xfrm>
            <a:off x="0" y="6289675"/>
            <a:ext cx="8893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 i="1">
                <a:solidFill>
                  <a:srgbClr val="C00000"/>
                </a:solidFill>
              </a:rPr>
              <a:t>ЗАДАЧИ на 2019 год: </a:t>
            </a: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1) достичь снижения числа детей, находящихся в актуальной очереди;</a:t>
            </a:r>
          </a:p>
          <a:p>
            <a:pPr algn="ctr" eaLnBrk="1" hangingPunct="1">
              <a:spcAft>
                <a:spcPts val="600"/>
              </a:spcAft>
            </a:pPr>
            <a:r>
              <a:rPr lang="ru-RU" altLang="ru-RU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2) решить вопрос нахождения в актуальной очереди детей, посещающих НДОУ.</a:t>
            </a:r>
            <a:endParaRPr lang="ru-RU" altLang="ru-RU" sz="1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368" name="Объект 14"/>
          <p:cNvGraphicFramePr>
            <a:graphicFrameLocks/>
          </p:cNvGraphicFramePr>
          <p:nvPr/>
        </p:nvGraphicFramePr>
        <p:xfrm>
          <a:off x="-196850" y="4530725"/>
          <a:ext cx="9602788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r:id="rId8" imgW="9602032" imgH="1816765" progId="Excel.Sheet.8">
                  <p:embed/>
                </p:oleObj>
              </mc:Choice>
              <mc:Fallback>
                <p:oleObj r:id="rId8" imgW="9602032" imgH="1816765" progId="Excel.Sheet.8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6850" y="4530725"/>
                        <a:ext cx="9602788" cy="181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Прямая соединительная линия 23"/>
          <p:cNvCxnSpPr/>
          <p:nvPr/>
        </p:nvCxnSpPr>
        <p:spPr>
          <a:xfrm>
            <a:off x="0" y="4581525"/>
            <a:ext cx="91440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AutoShape 2"/>
          <p:cNvSpPr>
            <a:spLocks noChangeArrowheads="1"/>
          </p:cNvSpPr>
          <p:nvPr/>
        </p:nvSpPr>
        <p:spPr bwMode="auto">
          <a:xfrm>
            <a:off x="962025" y="3454400"/>
            <a:ext cx="1571625" cy="550863"/>
          </a:xfrm>
          <a:prstGeom prst="notchedRightArrow">
            <a:avLst>
              <a:gd name="adj1" fmla="val 50000"/>
              <a:gd name="adj2" fmla="val 50007"/>
            </a:avLst>
          </a:prstGeom>
          <a:solidFill>
            <a:srgbClr val="FFFFFF"/>
          </a:solidFill>
          <a:ln w="25400">
            <a:solidFill>
              <a:srgbClr val="0000CC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45720" rIns="4572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altLang="ru-RU" sz="1200" b="1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+ 405 </a:t>
            </a:r>
            <a:r>
              <a:rPr lang="ru-RU" altLang="ru-RU" sz="1200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+ 1795 мест</a:t>
            </a:r>
            <a:endParaRPr lang="ru-RU" altLang="ru-RU" sz="12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371" name="AutoShape 2"/>
          <p:cNvSpPr>
            <a:spLocks noChangeArrowheads="1"/>
          </p:cNvSpPr>
          <p:nvPr/>
        </p:nvSpPr>
        <p:spPr bwMode="auto">
          <a:xfrm>
            <a:off x="2676525" y="3454400"/>
            <a:ext cx="1643063" cy="550863"/>
          </a:xfrm>
          <a:prstGeom prst="notchedRightArrow">
            <a:avLst>
              <a:gd name="adj1" fmla="val 50000"/>
              <a:gd name="adj2" fmla="val 50002"/>
            </a:avLst>
          </a:prstGeom>
          <a:solidFill>
            <a:srgbClr val="FFFFFF"/>
          </a:solidFill>
          <a:ln w="25400">
            <a:solidFill>
              <a:srgbClr val="0000CC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45720" rIns="4572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altLang="ru-RU" sz="1200" b="1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+ 2487 </a:t>
            </a:r>
            <a:r>
              <a:rPr lang="ru-RU" altLang="ru-RU" sz="1200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+ 3202 мест</a:t>
            </a:r>
            <a:endParaRPr lang="ru-RU" altLang="ru-RU" sz="12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372" name="AutoShape 2"/>
          <p:cNvSpPr>
            <a:spLocks noChangeArrowheads="1"/>
          </p:cNvSpPr>
          <p:nvPr/>
        </p:nvSpPr>
        <p:spPr bwMode="auto">
          <a:xfrm>
            <a:off x="4446588" y="3446463"/>
            <a:ext cx="1643062" cy="550862"/>
          </a:xfrm>
          <a:prstGeom prst="notchedRightArrow">
            <a:avLst>
              <a:gd name="adj1" fmla="val 50000"/>
              <a:gd name="adj2" fmla="val 50002"/>
            </a:avLst>
          </a:prstGeom>
          <a:solidFill>
            <a:srgbClr val="FFFFFF"/>
          </a:solidFill>
          <a:ln w="25400">
            <a:solidFill>
              <a:srgbClr val="0000CC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45720" rIns="4572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altLang="ru-RU" sz="1200" b="1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+ 1550 </a:t>
            </a:r>
            <a:r>
              <a:rPr lang="ru-RU" altLang="ru-RU" sz="1200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+ 2662 мест</a:t>
            </a:r>
            <a:endParaRPr lang="ru-RU" altLang="ru-RU" sz="12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373" name="AutoShape 2"/>
          <p:cNvSpPr>
            <a:spLocks noChangeArrowheads="1"/>
          </p:cNvSpPr>
          <p:nvPr/>
        </p:nvSpPr>
        <p:spPr bwMode="auto">
          <a:xfrm>
            <a:off x="6227763" y="3443288"/>
            <a:ext cx="1571625" cy="549275"/>
          </a:xfrm>
          <a:prstGeom prst="notchedRightArrow">
            <a:avLst>
              <a:gd name="adj1" fmla="val 50000"/>
              <a:gd name="adj2" fmla="val 50152"/>
            </a:avLst>
          </a:prstGeom>
          <a:solidFill>
            <a:srgbClr val="FFFFFF"/>
          </a:solidFill>
          <a:ln w="25400">
            <a:solidFill>
              <a:srgbClr val="0000CC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45720" rIns="45720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spcAft>
                <a:spcPts val="500"/>
              </a:spcAft>
            </a:pPr>
            <a:r>
              <a:rPr lang="ru-RU" altLang="ru-RU" sz="1200" b="1">
                <a:solidFill>
                  <a:srgbClr val="0000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+ 926 </a:t>
            </a:r>
            <a:r>
              <a:rPr lang="ru-RU" altLang="ru-RU" sz="1200" b="1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+ 2797 мест</a:t>
            </a:r>
            <a:endParaRPr lang="ru-RU" altLang="ru-RU" sz="12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3760" y="3842948"/>
            <a:ext cx="100811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Arial Black" panose="020B0A04020102020204" pitchFamily="34" charset="0"/>
                <a:sym typeface="Arial"/>
              </a:rPr>
              <a:t>+ 8 ДОУ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993991" y="3842949"/>
            <a:ext cx="100811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Arial Black" panose="020B0A04020102020204" pitchFamily="34" charset="0"/>
                <a:sym typeface="Arial"/>
              </a:rPr>
              <a:t>+ 17 ДОУ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63720" y="3859705"/>
            <a:ext cx="100811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Arial Black" panose="020B0A04020102020204" pitchFamily="34" charset="0"/>
                <a:sym typeface="Arial"/>
              </a:rPr>
              <a:t>+ 16 ДОУ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09945" y="3866565"/>
            <a:ext cx="100811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>
            <a:spAutoFit/>
          </a:bodyPr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0000"/>
                </a:solidFill>
                <a:latin typeface="Arial Black" panose="020B0A04020102020204" pitchFamily="34" charset="0"/>
                <a:sym typeface="Arial"/>
              </a:rPr>
              <a:t>+ 15 ДОУ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890713" y="4797425"/>
            <a:ext cx="785812" cy="3079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spc="-100" dirty="0">
                <a:latin typeface="Arial" charset="0"/>
              </a:rPr>
              <a:t>19671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708400" y="4797425"/>
            <a:ext cx="785813" cy="3079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spc="-100" dirty="0">
                <a:latin typeface="Arial" charset="0"/>
              </a:rPr>
              <a:t>19937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643563" y="4776788"/>
            <a:ext cx="785812" cy="3079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spc="-100" dirty="0">
                <a:latin typeface="Arial" charset="0"/>
              </a:rPr>
              <a:t>20025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7572375" y="4776788"/>
            <a:ext cx="785813" cy="3079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b="1" spc="-100" dirty="0">
                <a:latin typeface="Arial" charset="0"/>
              </a:rPr>
              <a:t>20273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КИРИНА М.Ю\АВГУСТОВКА\АВГУСТОВКА - 2018\БРОШЮРА\БРОШЮРА 2018\Система образования2018_print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0" t="55652" r="62833" b="7401"/>
          <a:stretch>
            <a:fillRect/>
          </a:stretch>
        </p:blipFill>
        <p:spPr bwMode="auto">
          <a:xfrm>
            <a:off x="0" y="1184275"/>
            <a:ext cx="407193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Содержимое 4" descr="DSC08512.JPG"/>
          <p:cNvPicPr>
            <a:picLocks noChangeAspect="1"/>
          </p:cNvPicPr>
          <p:nvPr/>
        </p:nvPicPr>
        <p:blipFill rotWithShape="1">
          <a:blip r:embed="rId3" cstate="print"/>
          <a:srcRect l="23801" r="11818"/>
          <a:stretch/>
        </p:blipFill>
        <p:spPr>
          <a:xfrm>
            <a:off x="4232275" y="1341438"/>
            <a:ext cx="192087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4" descr="IMG_5059.JPG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/>
          <a:srcRect r="45429"/>
          <a:stretch/>
        </p:blipFill>
        <p:spPr>
          <a:xfrm>
            <a:off x="6948488" y="1317625"/>
            <a:ext cx="1876425" cy="24717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000375" y="142875"/>
            <a:ext cx="6143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Дошкольное образование:</a:t>
            </a:r>
          </a:p>
          <a:p>
            <a:pPr algn="ctr">
              <a:defRPr/>
            </a:pPr>
            <a:r>
              <a:rPr kumimoji="1"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новые формы работы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851275" y="3990975"/>
            <a:ext cx="5162550" cy="22463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  <a:buSzPct val="150000"/>
              <a:defRPr/>
            </a:pPr>
            <a:r>
              <a:rPr lang="ru-RU" altLang="ru-RU" b="1" i="1" u="sng" dirty="0" smtClean="0">
                <a:solidFill>
                  <a:srgbClr val="002060"/>
                </a:solidFill>
              </a:rPr>
              <a:t>ЗАДАЧИ: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sz="1800" b="1" dirty="0" smtClean="0">
                <a:solidFill>
                  <a:srgbClr val="000066"/>
                </a:solidFill>
              </a:rPr>
              <a:t> </a:t>
            </a:r>
            <a:r>
              <a:rPr lang="ru-RU" altLang="ru-RU" b="1" i="1" dirty="0" smtClean="0">
                <a:solidFill>
                  <a:srgbClr val="002060"/>
                </a:solidFill>
              </a:rPr>
              <a:t>обеспечить применение в детских садах современных программ и технологий (например, «От </a:t>
            </a:r>
            <a:r>
              <a:rPr lang="ru-RU" altLang="ru-RU" b="1" i="1" dirty="0" err="1" smtClean="0">
                <a:solidFill>
                  <a:srgbClr val="002060"/>
                </a:solidFill>
              </a:rPr>
              <a:t>Фрёбеля</a:t>
            </a:r>
            <a:r>
              <a:rPr lang="ru-RU" altLang="ru-RU" b="1" i="1" dirty="0" smtClean="0">
                <a:solidFill>
                  <a:srgbClr val="002060"/>
                </a:solidFill>
              </a:rPr>
              <a:t> до робота: растим будущих инженеров», клубные формы работы и т.д.)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 создать центры формирования и развития родительских компетенций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/>
          </p:cNvSpPr>
          <p:nvPr/>
        </p:nvSpPr>
        <p:spPr bwMode="auto">
          <a:xfrm>
            <a:off x="2971800" y="0"/>
            <a:ext cx="6172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kumimoji="1"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Показатель эффективности деятельности системы образования</a:t>
            </a:r>
            <a:endParaRPr kumimoji="1" lang="ru-RU" alt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29338"/>
            <a:ext cx="9110663" cy="755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just">
              <a:spcAft>
                <a:spcPts val="600"/>
              </a:spcAft>
              <a:buClr>
                <a:srgbClr val="C00000"/>
              </a:buClr>
              <a:buSzPct val="150000"/>
              <a:defRPr/>
            </a:pPr>
            <a:r>
              <a:rPr lang="ru-RU" sz="1800" b="1" i="1" spc="-100" dirty="0">
                <a:solidFill>
                  <a:srgbClr val="002060"/>
                </a:solidFill>
              </a:rPr>
              <a:t>* - в 2018 году изменение показателя на «удовлетворённость населения состоянием образования» с изменением методики исчисления показателя</a:t>
            </a:r>
          </a:p>
        </p:txBody>
      </p:sp>
      <p:graphicFrame>
        <p:nvGraphicFramePr>
          <p:cNvPr id="17412" name="Диаграмма 1"/>
          <p:cNvGraphicFramePr>
            <a:graphicFrameLocks/>
          </p:cNvGraphicFramePr>
          <p:nvPr/>
        </p:nvGraphicFramePr>
        <p:xfrm>
          <a:off x="-50800" y="1146175"/>
          <a:ext cx="9209088" cy="503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r:id="rId5" imgW="9205758" imgH="5035732" progId="Excel.Sheet.8">
                  <p:embed/>
                </p:oleObj>
              </mc:Choice>
              <mc:Fallback>
                <p:oleObj r:id="rId5" imgW="9205758" imgH="5035732" progId="Excel.Sheet.8">
                  <p:embed/>
                  <p:pic>
                    <p:nvPicPr>
                      <p:cNvPr id="0" name="Picture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146175"/>
                        <a:ext cx="9209088" cy="5033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3059113" y="115888"/>
            <a:ext cx="5976937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kumimoji="1" lang="ru-RU" altLang="ru-RU" sz="24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Динамика заработной платы</a:t>
            </a:r>
            <a:br>
              <a:rPr kumimoji="1" lang="ru-RU" altLang="ru-RU" sz="24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anose="02020603050405020304" pitchFamily="18" charset="0"/>
              </a:rPr>
            </a:br>
            <a:r>
              <a:rPr kumimoji="1" lang="ru-RU" altLang="ru-RU" sz="24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педагогических работников (руб.)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772282"/>
              </p:ext>
            </p:extLst>
          </p:nvPr>
        </p:nvGraphicFramePr>
        <p:xfrm>
          <a:off x="22225" y="1689100"/>
          <a:ext cx="9121776" cy="3668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65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01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716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72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143005">
                <a:tc>
                  <a:txBody>
                    <a:bodyPr/>
                    <a:lstStyle/>
                    <a:p>
                      <a:pPr algn="ctr"/>
                      <a:endParaRPr lang="ru-RU" sz="2300" dirty="0"/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/>
                        <a:t>2012</a:t>
                      </a:r>
                      <a:endParaRPr lang="ru-RU" sz="2300" dirty="0" smtClean="0">
                        <a:solidFill>
                          <a:srgbClr val="000066"/>
                        </a:solidFill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/>
                        <a:t>2014</a:t>
                      </a:r>
                      <a:endParaRPr lang="ru-RU" sz="2300" dirty="0">
                        <a:solidFill>
                          <a:srgbClr val="000066"/>
                        </a:solidFill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/>
                        <a:t>2016</a:t>
                      </a:r>
                      <a:endParaRPr lang="ru-RU" sz="2300" dirty="0">
                        <a:solidFill>
                          <a:srgbClr val="000066"/>
                        </a:solidFill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/>
                        <a:t>2018 (оценка)</a:t>
                      </a:r>
                      <a:endParaRPr lang="ru-RU" sz="2300" dirty="0">
                        <a:solidFill>
                          <a:srgbClr val="000066"/>
                        </a:solidFill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/>
                        <a:t>2019 (план)</a:t>
                      </a:r>
                      <a:endParaRPr lang="ru-RU" sz="2300" dirty="0">
                        <a:solidFill>
                          <a:srgbClr val="000066"/>
                        </a:solidFill>
                      </a:endParaRPr>
                    </a:p>
                  </a:txBody>
                  <a:tcPr marL="91443" marR="91443" marT="45723" marB="4572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784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ДОУ</a:t>
                      </a:r>
                      <a:endParaRPr lang="ru-RU" sz="1800" b="1" dirty="0"/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12927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dirty="0" smtClean="0"/>
                        <a:t>23796</a:t>
                      </a:r>
                      <a:endParaRPr lang="ru-RU" sz="2000" b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26045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28740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29628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512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ОУ (школы)</a:t>
                      </a:r>
                      <a:endParaRPr lang="ru-RU" sz="1800" b="1" dirty="0"/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19141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dirty="0" smtClean="0"/>
                        <a:t>26784</a:t>
                      </a:r>
                      <a:endParaRPr lang="ru-RU" sz="2000" b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27423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marL="0" algn="ctr" rtl="0" eaLnBrk="1" hangingPunct="1"/>
                      <a:r>
                        <a:rPr lang="ru-RU" sz="2000" kern="1200" dirty="0" smtClean="0"/>
                        <a:t>30126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31850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56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Доп. образование</a:t>
                      </a:r>
                      <a:endParaRPr lang="ru-RU" sz="1800" b="1" dirty="0"/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10653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dirty="0" smtClean="0"/>
                        <a:t>22205</a:t>
                      </a:r>
                      <a:endParaRPr lang="ru-RU" sz="2000" b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23600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30437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32169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70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СПО</a:t>
                      </a:r>
                      <a:endParaRPr lang="ru-RU" sz="1800" b="1" dirty="0"/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12873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none" dirty="0" smtClean="0"/>
                        <a:t>22659</a:t>
                      </a:r>
                      <a:endParaRPr lang="ru-RU" sz="2000" b="1" u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23380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30926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/>
                        <a:t>31850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3" marR="91443" marT="45723" marB="45723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5053" cy="689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86566449"/>
              </p:ext>
            </p:extLst>
          </p:nvPr>
        </p:nvGraphicFramePr>
        <p:xfrm>
          <a:off x="683568" y="1412776"/>
          <a:ext cx="79928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260648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Федеральный закон №273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"Об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образовании в РФ» 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Статья 66. 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65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41277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</a:t>
            </a:r>
            <a:r>
              <a:rPr kumimoji="0" lang="ru-RU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Минобрнауки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России от 17.05.2012 N 413 (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ред. от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29.06.2017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«Об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утверждении федерального государственного образовательного стандарта среднего общего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образования».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Примерная ООП СОО –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одобрена и размещена на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fgosreestr.ru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Нормативные документы:</a:t>
            </a:r>
            <a:endParaRPr kumimoji="0" lang="ru-RU" sz="3600" b="0" i="1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7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ФГОС – стандарты выбора</a:t>
            </a: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197891"/>
              </p:ext>
            </p:extLst>
          </p:nvPr>
        </p:nvGraphicFramePr>
        <p:xfrm>
          <a:off x="67032" y="914400"/>
          <a:ext cx="6160731" cy="509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6228184" y="980728"/>
            <a:ext cx="2736304" cy="5760640"/>
          </a:xfrm>
          <a:prstGeom prst="upArrowCallout">
            <a:avLst>
              <a:gd name="adj1" fmla="val 48444"/>
              <a:gd name="adj2" fmla="val 39619"/>
              <a:gd name="adj3" fmla="val 16521"/>
              <a:gd name="adj4" fmla="val 90201"/>
            </a:avLst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6372200" y="3284984"/>
            <a:ext cx="2374900" cy="1058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Учитель –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выбор путей,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средств, способов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достижения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результатов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6300192" y="1556792"/>
            <a:ext cx="2484437" cy="158417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Ученик -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выбор индивидуальной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траектории развития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369" name="Rectangle 21"/>
          <p:cNvSpPr>
            <a:spLocks noChangeArrowheads="1"/>
          </p:cNvSpPr>
          <p:nvPr/>
        </p:nvSpPr>
        <p:spPr bwMode="auto">
          <a:xfrm>
            <a:off x="1689320" y="839966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выше уровень,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больше возможность выбора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0" t="19792" r="59473" b="65416"/>
          <a:stretch/>
        </p:blipFill>
        <p:spPr bwMode="auto">
          <a:xfrm>
            <a:off x="6227763" y="0"/>
            <a:ext cx="2916237" cy="836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6372200" y="4581128"/>
            <a:ext cx="2376264" cy="19442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Школа –    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самостоятельна в  разработке ООП, учебных планов,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формировании своей структуры, штатного расписания,  выборе оборудования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2" descr="C:\Users\Admin\Pictures\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3591" y="3814415"/>
            <a:ext cx="509786" cy="451643"/>
          </a:xfrm>
          <a:prstGeom prst="rect">
            <a:avLst/>
          </a:prstGeom>
          <a:noFill/>
        </p:spPr>
      </p:pic>
      <p:pic>
        <p:nvPicPr>
          <p:cNvPr id="16" name="Picture 2" descr="C:\Users\Admin\Pictures\MB9004339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1707" y="4695733"/>
            <a:ext cx="432048" cy="432048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7262361" y="2557026"/>
            <a:ext cx="557313" cy="541783"/>
          </a:xfrm>
          <a:prstGeom prst="ellipse">
            <a:avLst/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Скругленный прямоугольник 18"/>
          <p:cNvSpPr/>
          <p:nvPr/>
        </p:nvSpPr>
        <p:spPr>
          <a:xfrm>
            <a:off x="0" y="246241"/>
            <a:ext cx="2016224" cy="914400"/>
          </a:xfrm>
          <a:prstGeom prst="roundRect">
            <a:avLst>
              <a:gd name="adj" fmla="val 15196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Преемственность и развитие, баланс целей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5431092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80%/20%  70%/30%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60%/40%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50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4" r="12439"/>
          <a:stretch>
            <a:fillRect/>
          </a:stretch>
        </p:blipFill>
        <p:spPr bwMode="auto">
          <a:xfrm>
            <a:off x="303213" y="1125538"/>
            <a:ext cx="3476625" cy="321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r="9343"/>
          <a:stretch>
            <a:fillRect/>
          </a:stretch>
        </p:blipFill>
        <p:spPr bwMode="auto">
          <a:xfrm>
            <a:off x="5435600" y="3665538"/>
            <a:ext cx="3302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 cstate="print"/>
          <a:srcRect l="73155" t="63126" r="10375" b="15578"/>
          <a:stretch/>
        </p:blipFill>
        <p:spPr bwMode="auto">
          <a:xfrm>
            <a:off x="5724525" y="1184275"/>
            <a:ext cx="2849563" cy="260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 cstate="print"/>
          <a:srcRect l="73155" t="38978" r="10375" b="41934"/>
          <a:stretch/>
        </p:blipFill>
        <p:spPr bwMode="auto">
          <a:xfrm>
            <a:off x="468313" y="4332288"/>
            <a:ext cx="2879725" cy="252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812924"/>
              </p:ext>
            </p:extLst>
          </p:nvPr>
        </p:nvGraphicFramePr>
        <p:xfrm>
          <a:off x="107505" y="22965"/>
          <a:ext cx="8928993" cy="7141845"/>
        </p:xfrm>
        <a:graphic>
          <a:graphicData uri="http://schemas.openxmlformats.org/drawingml/2006/table">
            <a:tbl>
              <a:tblPr>
                <a:solidFill>
                  <a:srgbClr val="FFFF99"/>
                </a:solidFill>
                <a:tableStyleId>{5C22544A-7EE6-4342-B048-85BDC9FD1C3A}</a:tableStyleId>
              </a:tblPr>
              <a:tblGrid>
                <a:gridCol w="24286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788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12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01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871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Предметная область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предмет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изучения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базовый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углубл</a:t>
                      </a: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06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и литература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</a:t>
                      </a: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язык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06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Иностранные языки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65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Второй иностранный язык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0626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Общественные науки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</a:t>
                      </a: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Россия </a:t>
                      </a: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мире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Экономика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Право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062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и информатика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0626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Естественные науки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Астрономия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Естествознание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062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культура, </a:t>
                      </a:r>
                      <a:endParaRPr lang="ru-RU" sz="165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 </a:t>
                      </a: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ОБЖ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Экология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506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ОБЖ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50626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Индивидуальный </a:t>
                      </a: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501253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Курсы по выбору  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Элективные, </a:t>
                      </a:r>
                      <a:r>
                        <a:rPr lang="ru-RU" sz="165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факультативные</a:t>
                      </a:r>
                      <a:endParaRPr lang="ru-RU" sz="165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9232" marR="5923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9526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5254990"/>
              </p:ext>
            </p:extLst>
          </p:nvPr>
        </p:nvGraphicFramePr>
        <p:xfrm>
          <a:off x="251520" y="692696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-180528" y="0"/>
            <a:ext cx="1656184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Ключевые особенности ФГОС СОО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45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5" y="764704"/>
            <a:ext cx="9049689" cy="1296144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4008" y="2924944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п.18.3.1. Учебный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 профиля обучения и (или) индивидуальный учебный план должны содержать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12)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учебных предметов и предусматривать изучение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 менее одного учебного предмета из каждой предметной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области.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50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20891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бщими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для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изучения 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являются учебные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предметы (</a:t>
            </a: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п.18.3.1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Русский язык и литература",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Иностранный язык",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Математика"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(алгебра 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начала математического анализа,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геометрия),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История" (</a:t>
            </a:r>
            <a:r>
              <a:rPr kumimoji="0" lang="ru-RU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или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"Россия в мире"), 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"Физическая культура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",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"Астрономия";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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ОБЖ".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0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6"/>
            <a:ext cx="849694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Возможные профили обучения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(</a:t>
            </a:r>
            <a:r>
              <a:rPr kumimoji="0" lang="ru-RU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п.18.3.1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)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естественнонаучный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уманитарный;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социально-экономический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ехнологический;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―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универсальный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Учебный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план профиля обучения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     (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кроме универсального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должен содержать не менее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3-4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учебных предметов на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углублённом </a:t>
            </a:r>
            <a:r>
              <a:rPr kumimoji="0" 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уровне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изучения из соответствующей профилю обучения предметной области и (или) смежной с ней предметной области. </a:t>
            </a:r>
          </a:p>
        </p:txBody>
      </p:sp>
    </p:spTree>
    <p:extLst>
      <p:ext uri="{BB962C8B-B14F-4D97-AF65-F5344CB8AC3E}">
        <p14:creationId xmlns:p14="http://schemas.microsoft.com/office/powerpoint/2010/main" val="263416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866025"/>
              </p:ext>
            </p:extLst>
          </p:nvPr>
        </p:nvGraphicFramePr>
        <p:xfrm>
          <a:off x="251520" y="44624"/>
          <a:ext cx="8630073" cy="6694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6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0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66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6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502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план ТЕХНОЛОГИЧЕСКОГО ПРОФИЛЯ</a:t>
                      </a:r>
                      <a:endParaRPr lang="ru-RU" sz="2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2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10/11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ru-RU" sz="17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язык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литература</a:t>
                      </a:r>
                      <a:endParaRPr lang="ru-RU" sz="17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 </a:t>
                      </a:r>
                      <a:endParaRPr lang="ru-RU" sz="17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3107033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00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науки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(или Россия в мире)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и информатика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6/6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4/4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00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Естественные науки 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1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ru-RU" sz="17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5/5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0/1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1/1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20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культура, экология и ОБЖ 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3/3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проект* 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Биохимия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2/1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Компьютерная графика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Элективные, факультативные курсы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ЭК, ФК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4/4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часов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37/37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077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63641"/>
              </p:ext>
            </p:extLst>
          </p:nvPr>
        </p:nvGraphicFramePr>
        <p:xfrm>
          <a:off x="251520" y="21771"/>
          <a:ext cx="8630073" cy="67987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6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0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66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6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5383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план ГУМАНИТАРНОГО ПРОФИЛЯ</a:t>
                      </a:r>
                      <a:endParaRPr lang="ru-RU" sz="2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10/11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язык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литература</a:t>
                      </a:r>
                      <a:endParaRPr lang="ru-RU" sz="18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4/4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3/3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176136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6/6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200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науки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4/4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2/2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2/2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и информатика 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5/5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200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Естественные науки 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1/0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3/3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20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культура, экология и ОБЖ 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3/3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1/1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проект* 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1/1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Психология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1/1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Элективные, факультативные курсы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ЭК,</a:t>
                      </a:r>
                      <a:r>
                        <a:rPr lang="ru-RU" sz="18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ФК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1/2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5200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часов 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37/37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49489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953514"/>
              </p:ext>
            </p:extLst>
          </p:nvPr>
        </p:nvGraphicFramePr>
        <p:xfrm>
          <a:off x="251520" y="37510"/>
          <a:ext cx="8630073" cy="68409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766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901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266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366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5383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2400" b="1" dirty="0" smtClean="0"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Учебный план УНИВЕРСАЛЬНОГО ПРОФИЛЯ</a:t>
                      </a:r>
                      <a:endParaRPr lang="ru-RU" sz="2400" b="1" dirty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2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Предметная область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10/11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689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ru-RU" sz="17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язык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литература</a:t>
                      </a:r>
                      <a:endParaRPr lang="ru-RU" sz="17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1/1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89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3/3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05553053"/>
                  </a:ext>
                </a:extLst>
              </a:tr>
              <a:tr h="286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Иностранные языки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Иностранный язык </a:t>
                      </a:r>
                      <a:endParaRPr lang="ru-RU" sz="1700" b="1" dirty="0"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</a:t>
                      </a:r>
                      <a:endParaRPr lang="ru-RU" sz="1700" b="1" dirty="0">
                        <a:solidFill>
                          <a:srgbClr val="FF33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6/6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689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науки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(или</a:t>
                      </a:r>
                      <a:r>
                        <a:rPr lang="ru-RU" sz="17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Россия в мире)</a:t>
                      </a: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2/2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Экономика 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 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2/2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320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и информатика 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5/5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3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Информатика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6890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Естественные науки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2/2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Астрономия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1/0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1/1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1/1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Естествознание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8689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культура, экология и ОБЖ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3/3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8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Экология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868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ОБЖ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1/1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8689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 проект* 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2/2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8689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Элективные, факультативные курсы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ЭК,</a:t>
                      </a:r>
                      <a:r>
                        <a:rPr lang="ru-RU" sz="17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ФК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7/8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8689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часов 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b="1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37/37</a:t>
                      </a:r>
                      <a:endParaRPr lang="ru-RU" sz="17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741" marR="587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37362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endParaRPr lang="ru-RU" altLang="ru-RU" sz="310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endParaRPr lang="ru-RU" altLang="ru-RU" sz="310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950" y="1196975"/>
            <a:ext cx="8928100" cy="5572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marL="285750" indent="-285750" algn="just">
              <a:lnSpc>
                <a:spcPct val="110000"/>
              </a:lnSpc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200" b="1" i="1" spc="-100" dirty="0">
                <a:solidFill>
                  <a:srgbClr val="002060"/>
                </a:solidFill>
              </a:rPr>
              <a:t>Высокоэффективная реализация мероприятий </a:t>
            </a:r>
            <a:r>
              <a:rPr lang="ru-RU" sz="2200" b="1" i="1" spc="-100" dirty="0">
                <a:solidFill>
                  <a:srgbClr val="C00000"/>
                </a:solidFill>
              </a:rPr>
              <a:t>национальных проектов</a:t>
            </a:r>
          </a:p>
          <a:p>
            <a:pPr marL="285750" indent="-285750" algn="just">
              <a:lnSpc>
                <a:spcPct val="110000"/>
              </a:lnSpc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200" b="1" i="1" spc="-100" dirty="0">
                <a:solidFill>
                  <a:srgbClr val="002060"/>
                </a:solidFill>
              </a:rPr>
              <a:t>Обеспечение регионального рынка труда </a:t>
            </a:r>
            <a:r>
              <a:rPr lang="ru-RU" sz="2200" b="1" i="1" spc="-100" dirty="0">
                <a:solidFill>
                  <a:srgbClr val="C00000"/>
                </a:solidFill>
              </a:rPr>
              <a:t>современными кадрами </a:t>
            </a:r>
            <a:r>
              <a:rPr lang="ru-RU" sz="2200" b="1" i="1" spc="-100" dirty="0">
                <a:solidFill>
                  <a:srgbClr val="002060"/>
                </a:solidFill>
              </a:rPr>
              <a:t>посредством повышения качества среднего профессионального образования</a:t>
            </a:r>
          </a:p>
          <a:p>
            <a:pPr marL="285750" indent="-285750" algn="just">
              <a:lnSpc>
                <a:spcPct val="110000"/>
              </a:lnSpc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200" b="1" i="1" spc="-100" dirty="0">
                <a:solidFill>
                  <a:srgbClr val="002060"/>
                </a:solidFill>
              </a:rPr>
              <a:t>Создание условий для достижения </a:t>
            </a:r>
            <a:r>
              <a:rPr lang="ru-RU" sz="2200" b="1" i="1" spc="-100" dirty="0">
                <a:solidFill>
                  <a:srgbClr val="C00000"/>
                </a:solidFill>
              </a:rPr>
              <a:t>новых результатов </a:t>
            </a:r>
            <a:r>
              <a:rPr lang="ru-RU" sz="2200" b="1" i="1" spc="-100" dirty="0">
                <a:solidFill>
                  <a:srgbClr val="002060"/>
                </a:solidFill>
              </a:rPr>
              <a:t>в системе общего образования</a:t>
            </a:r>
          </a:p>
          <a:p>
            <a:pPr marL="285750" indent="-285750" algn="just">
              <a:lnSpc>
                <a:spcPct val="110000"/>
              </a:lnSpc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200" b="1" i="1" spc="-100" dirty="0">
                <a:solidFill>
                  <a:srgbClr val="002060"/>
                </a:solidFill>
              </a:rPr>
              <a:t>Обеспечение </a:t>
            </a:r>
            <a:r>
              <a:rPr lang="ru-RU" sz="2200" b="1" i="1" spc="-100" dirty="0">
                <a:solidFill>
                  <a:srgbClr val="C00000"/>
                </a:solidFill>
              </a:rPr>
              <a:t>доступности и качества </a:t>
            </a:r>
            <a:r>
              <a:rPr lang="ru-RU" sz="2200" b="1" i="1" spc="-100" dirty="0">
                <a:solidFill>
                  <a:srgbClr val="002060"/>
                </a:solidFill>
              </a:rPr>
              <a:t>дополнительного образования детей</a:t>
            </a:r>
          </a:p>
          <a:p>
            <a:pPr marL="285750" indent="-285750" algn="just">
              <a:lnSpc>
                <a:spcPct val="110000"/>
              </a:lnSpc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200" b="1" i="1" spc="-100" dirty="0">
                <a:solidFill>
                  <a:srgbClr val="002060"/>
                </a:solidFill>
              </a:rPr>
              <a:t>Обеспечение </a:t>
            </a:r>
            <a:r>
              <a:rPr lang="ru-RU" sz="2200" b="1" i="1" spc="-100" dirty="0">
                <a:solidFill>
                  <a:srgbClr val="C00000"/>
                </a:solidFill>
              </a:rPr>
              <a:t>доступности дошкольного </a:t>
            </a:r>
            <a:r>
              <a:rPr lang="ru-RU" sz="2200" b="1" i="1" spc="-100" dirty="0">
                <a:solidFill>
                  <a:srgbClr val="002060"/>
                </a:solidFill>
              </a:rPr>
              <a:t>образования</a:t>
            </a:r>
          </a:p>
          <a:p>
            <a:pPr marL="285750" indent="-285750" algn="just">
              <a:lnSpc>
                <a:spcPct val="110000"/>
              </a:lnSpc>
              <a:spcAft>
                <a:spcPts val="3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ru-RU" sz="2200" b="1" i="1" spc="-100" dirty="0">
                <a:solidFill>
                  <a:srgbClr val="002060"/>
                </a:solidFill>
              </a:rPr>
              <a:t>Создание условий, обеспечивающих </a:t>
            </a:r>
            <a:r>
              <a:rPr lang="ru-RU" sz="2200" b="1" i="1" spc="-100" dirty="0">
                <a:solidFill>
                  <a:srgbClr val="C00000"/>
                </a:solidFill>
              </a:rPr>
              <a:t>повышение степени вовлечённости</a:t>
            </a:r>
            <a:r>
              <a:rPr lang="ru-RU" sz="2200" b="1" i="1" spc="-100" dirty="0">
                <a:solidFill>
                  <a:srgbClr val="002060"/>
                </a:solidFill>
              </a:rPr>
              <a:t> детей и молодёжи в социально-культурную деятельность, в том числе творческую и добровольческую (волонтёрскую)</a:t>
            </a:r>
          </a:p>
        </p:txBody>
      </p:sp>
      <p:sp>
        <p:nvSpPr>
          <p:cNvPr id="13" name="Заголовок 1"/>
          <p:cNvSpPr>
            <a:spLocks/>
          </p:cNvSpPr>
          <p:nvPr/>
        </p:nvSpPr>
        <p:spPr bwMode="auto">
          <a:xfrm>
            <a:off x="2971800" y="0"/>
            <a:ext cx="6172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kumimoji="1"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Приоритетные направления деятельности </a:t>
            </a:r>
            <a:r>
              <a:rPr kumimoji="1" lang="ru-RU" alt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на </a:t>
            </a:r>
            <a:r>
              <a:rPr kumimoji="1"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2019 </a:t>
            </a:r>
            <a:r>
              <a:rPr kumimoji="1" lang="ru-RU" alt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год и последующий период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2916238" y="71438"/>
            <a:ext cx="6048375" cy="1054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r>
              <a:rPr kumimoji="1" lang="ru-RU" altLang="ru-RU" sz="24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Динамика расходов областного бюджета    </a:t>
            </a:r>
            <a:br>
              <a:rPr kumimoji="1" lang="ru-RU" altLang="ru-RU" sz="24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anose="02020603050405020304" pitchFamily="18" charset="0"/>
              </a:rPr>
            </a:br>
            <a:r>
              <a:rPr kumimoji="1" lang="ru-RU" altLang="ru-RU" sz="2400" b="1" kern="1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+mn-ea"/>
                <a:cs typeface="Times New Roman" panose="02020603050405020304" pitchFamily="18" charset="0"/>
              </a:rPr>
              <a:t>по отрасли "Образование« (млн. руб.)</a:t>
            </a:r>
          </a:p>
        </p:txBody>
      </p:sp>
      <p:graphicFrame>
        <p:nvGraphicFramePr>
          <p:cNvPr id="6147" name="Диаграмма 3"/>
          <p:cNvGraphicFramePr>
            <a:graphicFrameLocks noChangeAspect="1"/>
          </p:cNvGraphicFramePr>
          <p:nvPr/>
        </p:nvGraphicFramePr>
        <p:xfrm>
          <a:off x="0" y="1143000"/>
          <a:ext cx="9093200" cy="557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5" imgW="9096020" imgH="5572227" progId="Excel.Sheet.8">
                  <p:embed/>
                </p:oleObj>
              </mc:Choice>
              <mc:Fallback>
                <p:oleObj r:id="rId5" imgW="9096020" imgH="5572227" progId="Excel.Sheet.8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093200" cy="557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/>
          </p:cNvSpPr>
          <p:nvPr/>
        </p:nvSpPr>
        <p:spPr bwMode="auto">
          <a:xfrm>
            <a:off x="2971800" y="0"/>
            <a:ext cx="6172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kumimoji="1"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Обеспечение реализации </a:t>
            </a:r>
          </a:p>
          <a:p>
            <a:pPr algn="ctr">
              <a:defRPr/>
            </a:pPr>
            <a:r>
              <a:rPr kumimoji="1" lang="ru-RU" alt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н</a:t>
            </a:r>
            <a:r>
              <a:rPr kumimoji="1"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ацпроекта «Образование»</a:t>
            </a:r>
            <a:endParaRPr kumimoji="1" lang="ru-RU" alt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63" y="1196975"/>
          <a:ext cx="9066211" cy="568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924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01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05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1272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Региональные проекты</a:t>
                      </a:r>
                      <a:endParaRPr lang="ru-RU" sz="14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r>
                        <a:rPr lang="ru-RU" sz="1400" b="1" i="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4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400" b="1" i="0" u="none" strike="noStrike" cap="none" spc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38" marR="91438"/>
                </a:tc>
                <a:tc grid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г. (план)</a:t>
                      </a: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i="0" dirty="0" smtClean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1264">
                <a:tc vMerge="1">
                  <a:txBody>
                    <a:bodyPr/>
                    <a:lstStyle/>
                    <a:p>
                      <a:endParaRPr lang="ru-RU" sz="15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Реализуемые направления</a:t>
                      </a:r>
                      <a:endParaRPr lang="ru-RU" sz="1400" b="1" i="0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ФБ (млн.)</a:t>
                      </a:r>
                      <a:endParaRPr lang="ru-RU" sz="1400" b="1" i="0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Готовящиеся заявки</a:t>
                      </a:r>
                      <a:endParaRPr lang="ru-RU" sz="1400" b="1" i="0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ФБ (млн.)</a:t>
                      </a:r>
                      <a:endParaRPr lang="ru-RU" sz="1400" b="1" i="0" kern="1200" dirty="0">
                        <a:solidFill>
                          <a:srgbClr val="C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Современная школа</a:t>
                      </a:r>
                      <a:endParaRPr lang="ru-RU" sz="13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новых мест в ОУ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центров цифрового и гуманитарного профилей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481,4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62,5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новых мест в ОУ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центров цифрового и гуманитарного профилей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Ликвидация 3-ей смены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Обновление МТБ в СКОУ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289,7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62,5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564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14,6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Успех каждого ребёнка</a:t>
                      </a:r>
                      <a:endParaRPr lang="ru-RU" sz="13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центра ДОД в СГТУ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Внедрение целевой модели ДОД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Обновление МТБ школ для занятий физкультурой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Проект «Билет в будущее»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7,2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9,1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5,2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4,1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стационарного и мобильного «Кванториумов»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Обновление МТБ школ для занятий физкультурой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Проект «Билет в будущее»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75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27,5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4,1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Цифровая образовательная среда</a:t>
                      </a:r>
                      <a:endParaRPr lang="ru-RU" sz="13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Внедрение целевой модели цифровой среды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центра цифрового развития детей «</a:t>
                      </a:r>
                      <a:r>
                        <a:rPr lang="en-US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IT</a:t>
                      </a: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-куб»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280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12,9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Молодые профессионалы</a:t>
                      </a:r>
                      <a:endParaRPr lang="ru-RU" sz="13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центра опережающей </a:t>
                      </a:r>
                      <a:r>
                        <a:rPr lang="ru-RU" sz="1300" b="1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профподготовки</a:t>
                      </a:r>
                      <a:endParaRPr lang="ru-RU" sz="13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Оснащение мастерских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69,6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24,4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активность</a:t>
                      </a:r>
                      <a:endParaRPr lang="ru-RU" sz="13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регионального центра добровольчества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9,5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волонтёрских кабинетов в школах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2,5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3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Учитель будущего</a:t>
                      </a:r>
                      <a:endParaRPr lang="ru-RU" sz="13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Создание аккредитационного центра системы образования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170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r"/>
                      <a:r>
                        <a:rPr lang="ru-RU" sz="13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ИТОГО:</a:t>
                      </a:r>
                      <a:endParaRPr lang="ru-RU" sz="1300" b="1" i="1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 hMerge="1"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38" marR="91438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579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ИТОГО:</a:t>
                      </a:r>
                    </a:p>
                  </a:txBody>
                  <a:tcPr marL="91444" marR="91444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1596,8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44" marR="91444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/>
          </p:cNvSpPr>
          <p:nvPr/>
        </p:nvSpPr>
        <p:spPr bwMode="auto">
          <a:xfrm>
            <a:off x="2971800" y="0"/>
            <a:ext cx="6172200" cy="10668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kumimoji="1"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Обеспечение реализации </a:t>
            </a:r>
          </a:p>
          <a:p>
            <a:pPr algn="ctr">
              <a:defRPr/>
            </a:pPr>
            <a:r>
              <a:rPr kumimoji="1" lang="ru-RU" alt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н</a:t>
            </a:r>
            <a:r>
              <a:rPr kumimoji="1" lang="ru-RU" altLang="ru-RU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anose="02020603050405020304" pitchFamily="18" charset="0"/>
              </a:rPr>
              <a:t>ацпроекта «Образование»</a:t>
            </a:r>
            <a:endParaRPr kumimoji="1" lang="ru-RU" altLang="ru-RU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550" y="1127125"/>
          <a:ext cx="8994775" cy="5730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98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1166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2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0124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Региональные проекты</a:t>
                      </a:r>
                      <a:endParaRPr lang="ru-RU" sz="14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</a:t>
                      </a:r>
                      <a:endParaRPr lang="ru-RU" sz="1400" b="1" i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Целевые показатели на 2019 год</a:t>
                      </a:r>
                    </a:p>
                  </a:txBody>
                  <a:tcPr marL="91456" marR="91456" marT="45726" marB="4572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5880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Современная школа</a:t>
                      </a:r>
                      <a:endParaRPr lang="ru-RU" sz="13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Число школ, где созданы центры цифрового и гуманитарного профилей (ед.)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Численность обучающихся, охваченных общеобразовательными программами цифрового и гуманитарного профилей (тыс. чел.)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40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15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56" marR="91456" marT="45726" marB="4572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84022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Успех каждого ребёнка</a:t>
                      </a:r>
                      <a:endParaRPr lang="ru-RU" sz="13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Охват детей в возрасте от 5 до 18 лет дополнительным образованием (%)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Число участников открытых уроков «</a:t>
                      </a:r>
                      <a:r>
                        <a:rPr lang="ru-RU" sz="1300" b="1" i="0" u="none" strike="noStrike" cap="none" spc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Проектория</a:t>
                      </a: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» (тыс. чел.)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Число детей, получивших рекомендации по построению индивидуального учебного плана с учетом реализации проекта «Билет в будущее» (тыс. чел.)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78,5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63,1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4</a:t>
                      </a:r>
                    </a:p>
                  </a:txBody>
                  <a:tcPr marL="91456" marR="91456" marT="45726" marB="4572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7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Поддержка семей, имеющих детей</a:t>
                      </a:r>
                      <a:endParaRPr lang="ru-RU" sz="1300" b="1" i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Доля граждан, положительно оценивших качество услуг психолого-педагогической, методической и консультативной помощи (%)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82</a:t>
                      </a:r>
                    </a:p>
                  </a:txBody>
                  <a:tcPr marL="91456" marR="91456" marT="45726" marB="4572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737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Цифровая образовательная среда</a:t>
                      </a:r>
                      <a:endParaRPr lang="ru-RU" sz="13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Доля образовательных организаций, имеющих высокоскоростное Интернет-соединение: не менее 100 Мб/c – для городских, 50 Мб/c – для сельских (%)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30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56" marR="91456" marT="45726" marB="4572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7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1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Учитель будущего</a:t>
                      </a: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Доля педагогических работников, прошедших добровольную независимую оценку профессиональной квалификации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0 (1% - в 2020 году)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56" marR="91456" marT="45726" marB="4572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84022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Молодые профессионалы</a:t>
                      </a:r>
                      <a:endParaRPr lang="ru-RU" sz="13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Доля организаций СПО, в которых итоговая аттестация проводится в форме демонстрационного экзамена (%)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Доля выпускников организаций СПО, прошедших аттестацию с использованием механизма демонстрационного экзамена (%)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27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300" b="1" i="0" u="none" strike="noStrike" cap="none" spc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5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56" marR="91456" marT="45726" marB="4572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773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1" i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Новые возможности для каждого</a:t>
                      </a:r>
                      <a:endParaRPr lang="ru-RU" sz="1300" b="1" i="1" kern="1200" dirty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Количество граждан, проходящих обучение по программам непрерывного образования (тыс. чел.)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290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56" marR="91456" marT="45726" marB="45726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85880">
                <a:tc>
                  <a:txBody>
                    <a:bodyPr/>
                    <a:lstStyle/>
                    <a:p>
                      <a:r>
                        <a:rPr lang="ru-RU" sz="1300" b="1" i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активность</a:t>
                      </a:r>
                      <a:endParaRPr lang="ru-RU" sz="13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Доля граждан, вовлеченных в добровольческую деятельность (%)</a:t>
                      </a:r>
                    </a:p>
                    <a:p>
                      <a:pPr marL="0" marR="0" indent="0" algn="l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Доля молодежи, задействованной в мероприятиях по вовлечению в творческую деятельность (%)</a:t>
                      </a:r>
                    </a:p>
                  </a:txBody>
                  <a:tcPr marL="91456" marR="91456" marT="45726" marB="45726"/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3</a:t>
                      </a:r>
                    </a:p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15</a:t>
                      </a:r>
                      <a:endParaRPr lang="ru-RU" sz="1300" b="1" i="0" u="none" strike="noStrike" cap="none" spc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  <a:sym typeface="Arial"/>
                      </a:endParaRPr>
                    </a:p>
                  </a:txBody>
                  <a:tcPr marL="91456" marR="91456" marT="45726" marB="45726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65100" y="3689350"/>
            <a:ext cx="3205163" cy="609600"/>
          </a:xfrm>
          <a:prstGeom prst="rect">
            <a:avLst/>
          </a:prstGeom>
          <a:ln w="38100" cmpd="dbl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-200" dirty="0">
                <a:solidFill>
                  <a:srgbClr val="002060"/>
                </a:solidFill>
                <a:latin typeface="+mj-lt"/>
              </a:rPr>
              <a:t>Развитие системы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b="1" spc="-200" dirty="0">
                <a:solidFill>
                  <a:srgbClr val="002060"/>
                </a:solidFill>
                <a:latin typeface="+mj-lt"/>
              </a:rPr>
              <a:t>дуального обучения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87675" y="69850"/>
            <a:ext cx="61563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Обеспечение регионального рынка труда современными кадрами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924300" y="1125538"/>
            <a:ext cx="5219700" cy="57245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  <a:buSzPct val="150000"/>
              <a:defRPr/>
            </a:pPr>
            <a:r>
              <a:rPr lang="ru-RU" altLang="ru-RU" b="1" i="1" u="sng" dirty="0" smtClean="0">
                <a:solidFill>
                  <a:srgbClr val="002060"/>
                </a:solidFill>
              </a:rPr>
              <a:t>ЗАДАЧИ на 2019 год: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проведение аттестации </a:t>
            </a:r>
            <a:r>
              <a:rPr lang="ru-RU" altLang="ru-RU" b="1" i="1" dirty="0">
                <a:solidFill>
                  <a:srgbClr val="002060"/>
                </a:solidFill>
              </a:rPr>
              <a:t>в виде демонстрационного </a:t>
            </a:r>
            <a:r>
              <a:rPr lang="ru-RU" altLang="ru-RU" b="1" i="1" dirty="0" smtClean="0">
                <a:solidFill>
                  <a:srgbClr val="002060"/>
                </a:solidFill>
              </a:rPr>
              <a:t>экзамена </a:t>
            </a:r>
            <a:r>
              <a:rPr lang="ru-RU" altLang="ru-RU" b="1" i="1" dirty="0">
                <a:solidFill>
                  <a:srgbClr val="002060"/>
                </a:solidFill>
              </a:rPr>
              <a:t>по стандартам </a:t>
            </a:r>
            <a:r>
              <a:rPr lang="ru-RU" altLang="ru-RU" b="1" i="1" dirty="0" err="1">
                <a:solidFill>
                  <a:srgbClr val="002060"/>
                </a:solidFill>
              </a:rPr>
              <a:t>WorldSkills</a:t>
            </a:r>
            <a:r>
              <a:rPr lang="ru-RU" altLang="ru-RU" b="1" i="1" dirty="0">
                <a:solidFill>
                  <a:srgbClr val="002060"/>
                </a:solidFill>
              </a:rPr>
              <a:t> не менее чем </a:t>
            </a:r>
            <a:r>
              <a:rPr lang="ru-RU" altLang="ru-RU" b="1" i="1" dirty="0" smtClean="0">
                <a:solidFill>
                  <a:srgbClr val="002060"/>
                </a:solidFill>
              </a:rPr>
              <a:t>в 19 учреждениях СПО (2018 г. – 16)</a:t>
            </a:r>
            <a:endParaRPr lang="ru-RU" altLang="ru-RU" b="1" i="1" dirty="0">
              <a:solidFill>
                <a:srgbClr val="002060"/>
              </a:solidFill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>
                <a:solidFill>
                  <a:srgbClr val="002060"/>
                </a:solidFill>
              </a:rPr>
              <a:t>п</a:t>
            </a:r>
            <a:r>
              <a:rPr lang="ru-RU" altLang="ru-RU" b="1" i="1" dirty="0" smtClean="0">
                <a:solidFill>
                  <a:srgbClr val="002060"/>
                </a:solidFill>
              </a:rPr>
              <a:t>одача заявки на создание центра опережающей профессиональной подготовки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организация </a:t>
            </a:r>
            <a:r>
              <a:rPr lang="ru-RU" altLang="ru-RU" b="1" i="1" dirty="0">
                <a:solidFill>
                  <a:srgbClr val="002060"/>
                </a:solidFill>
              </a:rPr>
              <a:t>обучения </a:t>
            </a:r>
            <a:r>
              <a:rPr lang="ru-RU" altLang="ru-RU" b="1" i="1" dirty="0" smtClean="0">
                <a:solidFill>
                  <a:srgbClr val="002060"/>
                </a:solidFill>
              </a:rPr>
              <a:t>по профессиям, </a:t>
            </a:r>
            <a:r>
              <a:rPr lang="ru-RU" altLang="ru-RU" b="1" i="1" dirty="0">
                <a:solidFill>
                  <a:srgbClr val="002060"/>
                </a:solidFill>
              </a:rPr>
              <a:t>входящим в ТОП-50, </a:t>
            </a:r>
            <a:r>
              <a:rPr lang="ru-RU" altLang="ru-RU" b="1" i="1" dirty="0" smtClean="0">
                <a:solidFill>
                  <a:srgbClr val="002060"/>
                </a:solidFill>
              </a:rPr>
              <a:t>не </a:t>
            </a:r>
            <a:r>
              <a:rPr lang="ru-RU" altLang="ru-RU" b="1" i="1" dirty="0">
                <a:solidFill>
                  <a:srgbClr val="002060"/>
                </a:solidFill>
              </a:rPr>
              <a:t>менее чем в 50 учреждениях </a:t>
            </a:r>
            <a:r>
              <a:rPr lang="ru-RU" altLang="ru-RU" b="1" i="1" dirty="0" smtClean="0">
                <a:solidFill>
                  <a:srgbClr val="002060"/>
                </a:solidFill>
              </a:rPr>
              <a:t>СПО (2018 г. – 39)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увеличение </a:t>
            </a:r>
            <a:r>
              <a:rPr lang="ru-RU" altLang="ru-RU" b="1" i="1" dirty="0">
                <a:solidFill>
                  <a:srgbClr val="002060"/>
                </a:solidFill>
              </a:rPr>
              <a:t>до </a:t>
            </a:r>
            <a:r>
              <a:rPr lang="ru-RU" altLang="ru-RU" b="1" i="1" dirty="0" smtClean="0">
                <a:solidFill>
                  <a:srgbClr val="002060"/>
                </a:solidFill>
              </a:rPr>
              <a:t>40 количества </a:t>
            </a:r>
            <a:r>
              <a:rPr lang="ru-RU" altLang="ru-RU" b="1" i="1" dirty="0">
                <a:solidFill>
                  <a:srgbClr val="002060"/>
                </a:solidFill>
              </a:rPr>
              <a:t>учреждений СПО, </a:t>
            </a:r>
            <a:r>
              <a:rPr lang="ru-RU" altLang="ru-RU" b="1" i="1" dirty="0" smtClean="0">
                <a:solidFill>
                  <a:srgbClr val="002060"/>
                </a:solidFill>
              </a:rPr>
              <a:t>реализующих </a:t>
            </a:r>
            <a:r>
              <a:rPr lang="ru-RU" altLang="ru-RU" b="1" i="1" dirty="0">
                <a:solidFill>
                  <a:srgbClr val="002060"/>
                </a:solidFill>
              </a:rPr>
              <a:t>дуальное </a:t>
            </a:r>
            <a:r>
              <a:rPr lang="ru-RU" altLang="ru-RU" b="1" i="1" dirty="0" smtClean="0">
                <a:solidFill>
                  <a:srgbClr val="002060"/>
                </a:solidFill>
              </a:rPr>
              <a:t>обучение                (2018 г. – 35), </a:t>
            </a:r>
            <a:r>
              <a:rPr lang="ru-RU" altLang="ru-RU" b="1" i="1" dirty="0">
                <a:solidFill>
                  <a:srgbClr val="002060"/>
                </a:solidFill>
              </a:rPr>
              <a:t>а </a:t>
            </a:r>
            <a:r>
              <a:rPr lang="ru-RU" altLang="ru-RU" b="1" i="1" dirty="0" smtClean="0">
                <a:solidFill>
                  <a:srgbClr val="002060"/>
                </a:solidFill>
              </a:rPr>
              <a:t>студентов </a:t>
            </a:r>
            <a:r>
              <a:rPr lang="ru-RU" altLang="ru-RU" b="1" i="1" dirty="0">
                <a:solidFill>
                  <a:srgbClr val="002060"/>
                </a:solidFill>
              </a:rPr>
              <a:t>–  </a:t>
            </a:r>
            <a:r>
              <a:rPr lang="ru-RU" altLang="ru-RU" b="1" i="1" dirty="0" smtClean="0">
                <a:solidFill>
                  <a:srgbClr val="002060"/>
                </a:solidFill>
              </a:rPr>
              <a:t>до 2500 чел. (2018 г. – 1384 чел.)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>
                <a:solidFill>
                  <a:srgbClr val="002060"/>
                </a:solidFill>
              </a:rPr>
              <a:t>разработка программ ПК педагогов по технологии разработки </a:t>
            </a:r>
            <a:r>
              <a:rPr lang="ru-RU" altLang="ru-RU" b="1" i="1" dirty="0" smtClean="0">
                <a:solidFill>
                  <a:srgbClr val="002060"/>
                </a:solidFill>
              </a:rPr>
              <a:t>образовательных </a:t>
            </a:r>
            <a:r>
              <a:rPr lang="ru-RU" altLang="ru-RU" b="1" i="1" dirty="0">
                <a:solidFill>
                  <a:srgbClr val="002060"/>
                </a:solidFill>
              </a:rPr>
              <a:t>программ с учетом </a:t>
            </a:r>
            <a:r>
              <a:rPr lang="ru-RU" altLang="ru-RU" b="1" i="1" dirty="0" smtClean="0">
                <a:solidFill>
                  <a:srgbClr val="002060"/>
                </a:solidFill>
              </a:rPr>
              <a:t>изменяющихся запросов </a:t>
            </a:r>
            <a:r>
              <a:rPr lang="ru-RU" altLang="ru-RU" b="1" i="1" dirty="0">
                <a:solidFill>
                  <a:srgbClr val="002060"/>
                </a:solidFill>
              </a:rPr>
              <a:t>работодателей, стандартов </a:t>
            </a:r>
            <a:r>
              <a:rPr lang="ru-RU" altLang="ru-RU" b="1" i="1" dirty="0" err="1">
                <a:solidFill>
                  <a:srgbClr val="002060"/>
                </a:solidFill>
              </a:rPr>
              <a:t>WorldSkills</a:t>
            </a:r>
            <a:endParaRPr lang="ru-RU" altLang="ru-RU" b="1" i="1" dirty="0">
              <a:solidFill>
                <a:srgbClr val="002060"/>
              </a:solidFill>
            </a:endParaRP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внедрение гибких модульных программ подготовки рабочих кадров</a:t>
            </a:r>
            <a:endParaRPr lang="ru-RU" altLang="ru-RU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388" y="2133600"/>
            <a:ext cx="1836737" cy="461963"/>
          </a:xfrm>
          <a:prstGeom prst="rect">
            <a:avLst/>
          </a:prstGeom>
          <a:ln w="38100" cmpd="dbl"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spc="-100" dirty="0">
                <a:solidFill>
                  <a:srgbClr val="002060"/>
                </a:solidFill>
                <a:latin typeface="+mj-lt"/>
              </a:rPr>
              <a:t>Число выпускников, </a:t>
            </a:r>
          </a:p>
          <a:p>
            <a:pPr>
              <a:defRPr/>
            </a:pPr>
            <a:r>
              <a:rPr lang="ru-RU" sz="1200" b="1" spc="-100" dirty="0">
                <a:solidFill>
                  <a:srgbClr val="002060"/>
                </a:solidFill>
                <a:latin typeface="+mj-lt"/>
              </a:rPr>
              <a:t>сдавших экзамен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3025" y="2636838"/>
            <a:ext cx="1978025" cy="646112"/>
          </a:xfrm>
          <a:prstGeom prst="rect">
            <a:avLst/>
          </a:prstGeom>
          <a:ln w="38100" cmpd="dbl"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spc="-150" dirty="0">
                <a:solidFill>
                  <a:srgbClr val="C00000"/>
                </a:solidFill>
                <a:latin typeface="+mj-lt"/>
              </a:rPr>
              <a:t>Число участников  с высоким </a:t>
            </a:r>
          </a:p>
          <a:p>
            <a:pPr>
              <a:defRPr/>
            </a:pPr>
            <a:r>
              <a:rPr lang="ru-RU" sz="1200" b="1" spc="-150" dirty="0">
                <a:solidFill>
                  <a:srgbClr val="C00000"/>
                </a:solidFill>
                <a:latin typeface="+mj-lt"/>
              </a:rPr>
              <a:t>уровнем владения профессией 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25" y="1189038"/>
            <a:ext cx="746125" cy="9096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aphicFrame>
        <p:nvGraphicFramePr>
          <p:cNvPr id="10248" name="Объект 2"/>
          <p:cNvGraphicFramePr>
            <a:graphicFrameLocks/>
          </p:cNvGraphicFramePr>
          <p:nvPr/>
        </p:nvGraphicFramePr>
        <p:xfrm>
          <a:off x="1928813" y="1146175"/>
          <a:ext cx="2282825" cy="243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r:id="rId5" imgW="2286198" imgH="2438611" progId="Excel.Sheet.8">
                  <p:embed/>
                </p:oleObj>
              </mc:Choice>
              <mc:Fallback>
                <p:oleObj r:id="rId5" imgW="2286198" imgH="2438611" progId="Excel.Sheet.8">
                  <p:embed/>
                  <p:pic>
                    <p:nvPicPr>
                      <p:cNvPr id="0" name="Picture 2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1146175"/>
                        <a:ext cx="2282825" cy="2436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68350" y="1125538"/>
            <a:ext cx="3011488" cy="584200"/>
          </a:xfrm>
          <a:prstGeom prst="rect">
            <a:avLst/>
          </a:prstGeom>
          <a:ln w="38100" cmpd="dbl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spc="-200" dirty="0">
                <a:solidFill>
                  <a:srgbClr val="002060"/>
                </a:solidFill>
                <a:latin typeface="+mj-lt"/>
              </a:rPr>
              <a:t>Демонстрационный </a:t>
            </a:r>
            <a:r>
              <a:rPr lang="en-US" b="1" spc="-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spc="-200" dirty="0">
                <a:solidFill>
                  <a:srgbClr val="002060"/>
                </a:solidFill>
                <a:latin typeface="+mj-lt"/>
              </a:rPr>
              <a:t>экзамен </a:t>
            </a:r>
            <a:endParaRPr lang="en-US" b="1" spc="-200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ru-RU" b="1" spc="-200" dirty="0">
                <a:solidFill>
                  <a:srgbClr val="002060"/>
                </a:solidFill>
                <a:latin typeface="+mj-lt"/>
              </a:rPr>
              <a:t>по</a:t>
            </a:r>
            <a:r>
              <a:rPr lang="en-US" b="1" spc="-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b="1" spc="-200" dirty="0">
                <a:solidFill>
                  <a:srgbClr val="002060"/>
                </a:solidFill>
                <a:latin typeface="+mj-lt"/>
              </a:rPr>
              <a:t> стандартам </a:t>
            </a:r>
            <a:r>
              <a:rPr lang="en-US" b="1" spc="-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b="1" spc="-200" dirty="0" err="1">
                <a:solidFill>
                  <a:srgbClr val="002060"/>
                </a:solidFill>
                <a:latin typeface="+mj-lt"/>
              </a:rPr>
              <a:t>Worldskills</a:t>
            </a:r>
            <a:endParaRPr lang="ru-RU" b="1" spc="-200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0250" name="Объект 2"/>
          <p:cNvGraphicFramePr>
            <a:graphicFrameLocks/>
          </p:cNvGraphicFramePr>
          <p:nvPr/>
        </p:nvGraphicFramePr>
        <p:xfrm>
          <a:off x="-79375" y="3754438"/>
          <a:ext cx="3910013" cy="315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r:id="rId8" imgW="3907875" imgH="3151905" progId="Excel.Sheet.8">
                  <p:embed/>
                </p:oleObj>
              </mc:Choice>
              <mc:Fallback>
                <p:oleObj r:id="rId8" imgW="3907875" imgH="3151905" progId="Excel.Sheet.8">
                  <p:embed/>
                  <p:pic>
                    <p:nvPicPr>
                      <p:cNvPr id="0" name="Picture 22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9375" y="3754438"/>
                        <a:ext cx="3910013" cy="315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0" y="5024438"/>
            <a:ext cx="1403350" cy="276225"/>
          </a:xfrm>
          <a:prstGeom prst="rect">
            <a:avLst/>
          </a:prstGeom>
          <a:ln w="38100" cmpd="dbl">
            <a:solidFill>
              <a:srgbClr val="C0000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spc="-150" dirty="0">
                <a:solidFill>
                  <a:srgbClr val="C00000"/>
                </a:solidFill>
                <a:latin typeface="+mj-lt"/>
              </a:rPr>
              <a:t>Кол-во предприятий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225" y="4437063"/>
            <a:ext cx="2317750" cy="461962"/>
          </a:xfrm>
          <a:prstGeom prst="rect">
            <a:avLst/>
          </a:prstGeom>
          <a:ln w="38100" cmpd="dbl">
            <a:solidFill>
              <a:srgbClr val="002060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spc="-100" dirty="0">
                <a:solidFill>
                  <a:srgbClr val="002060"/>
                </a:solidFill>
                <a:latin typeface="+mj-lt"/>
              </a:rPr>
              <a:t>Кол-во студентов, вовлечённых в дуальное обучения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endParaRPr lang="ru-RU" altLang="ru-RU" sz="310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0" y="22907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</a:pPr>
            <a:endParaRPr lang="ru-RU" altLang="ru-RU" sz="3100"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6238" y="142875"/>
            <a:ext cx="6227762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Создание условий для достижения новых результатов в системе общего образования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4021558" y="1124366"/>
            <a:ext cx="5076825" cy="424731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buClr>
                <a:srgbClr val="C00000"/>
              </a:buClr>
              <a:buSzPct val="150000"/>
              <a:defRPr/>
            </a:pPr>
            <a:r>
              <a:rPr lang="ru-RU" altLang="ru-RU" b="1" i="1" u="sng" dirty="0" smtClean="0">
                <a:solidFill>
                  <a:srgbClr val="002060"/>
                </a:solidFill>
              </a:rPr>
              <a:t>ЗАДАЧИ на 2019 год: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исследования и курсы ПК, направленные на развитие функциональной грамотности обучающихся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разработка и внедрение курса «История Самарского края»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>
                <a:solidFill>
                  <a:srgbClr val="002060"/>
                </a:solidFill>
              </a:rPr>
              <a:t>разработка Интернет-ресурса </a:t>
            </a:r>
            <a:r>
              <a:rPr lang="ru-RU" altLang="ru-RU" b="1" i="1" dirty="0" smtClean="0">
                <a:solidFill>
                  <a:srgbClr val="002060"/>
                </a:solidFill>
              </a:rPr>
              <a:t>метод. поддержки педагогов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проведение ЕГЭ на качественном уровне (средства: ОБ – 4 млн. руб., МБ – не менее  1 млн. руб.)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>
                <a:solidFill>
                  <a:srgbClr val="002060"/>
                </a:solidFill>
              </a:rPr>
              <a:t>п</a:t>
            </a:r>
            <a:r>
              <a:rPr lang="ru-RU" altLang="ru-RU" b="1" i="1" dirty="0" smtClean="0">
                <a:solidFill>
                  <a:srgbClr val="002060"/>
                </a:solidFill>
              </a:rPr>
              <a:t>олномасштабное внедрение ФГОС среднего общего образования</a:t>
            </a:r>
          </a:p>
          <a:p>
            <a:pPr marL="285750" indent="-285750" eaLnBrk="1" hangingPunct="1">
              <a:spcAft>
                <a:spcPts val="600"/>
              </a:spcAft>
              <a:buClr>
                <a:srgbClr val="C00000"/>
              </a:buClr>
              <a:buSzPct val="150000"/>
              <a:buFont typeface="Wingdings" pitchFamily="2" charset="2"/>
              <a:buChar char="ü"/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>проведение Всероссийской предметной олимпиады по астрономии</a:t>
            </a:r>
          </a:p>
        </p:txBody>
      </p:sp>
      <p:sp>
        <p:nvSpPr>
          <p:cNvPr id="2" name="Овал 1"/>
          <p:cNvSpPr/>
          <p:nvPr/>
        </p:nvSpPr>
        <p:spPr>
          <a:xfrm>
            <a:off x="325438" y="3141663"/>
            <a:ext cx="647700" cy="64928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5438" y="2420938"/>
            <a:ext cx="649287" cy="647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25438" y="1700213"/>
            <a:ext cx="649287" cy="64928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84325" y="1844675"/>
            <a:ext cx="2266950" cy="381000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700" b="1" i="1" dirty="0">
                <a:solidFill>
                  <a:srgbClr val="002060"/>
                </a:solidFill>
                <a:latin typeface="Arial" charset="0"/>
              </a:rPr>
              <a:t>ДОВЕРЯЕМ</a:t>
            </a:r>
            <a:endParaRPr lang="ru-RU" sz="1700" b="1" spc="-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7988" y="1196975"/>
            <a:ext cx="3659187" cy="485775"/>
          </a:xfrm>
          <a:prstGeom prst="rect">
            <a:avLst/>
          </a:prstGeom>
          <a:ln w="38100" cmpd="dbl">
            <a:noFill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b="1" spc="-100" dirty="0">
                <a:latin typeface="Arial" charset="0"/>
              </a:rPr>
              <a:t>Новая система </a:t>
            </a:r>
            <a:r>
              <a:rPr lang="ru-RU" b="1" spc="-100" dirty="0" err="1">
                <a:latin typeface="Arial" charset="0"/>
              </a:rPr>
              <a:t>рейтингования</a:t>
            </a:r>
            <a:r>
              <a:rPr lang="ru-RU" b="1" spc="-100" dirty="0">
                <a:latin typeface="Arial" charset="0"/>
              </a:rPr>
              <a:t> эффективности деятельности школ</a:t>
            </a:r>
            <a:endParaRPr lang="ru-RU" b="1" spc="-50" dirty="0">
              <a:latin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84325" y="2492375"/>
            <a:ext cx="2266950" cy="37941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700" b="1" i="1" dirty="0">
                <a:solidFill>
                  <a:srgbClr val="002060"/>
                </a:solidFill>
                <a:latin typeface="Arial" charset="0"/>
              </a:rPr>
              <a:t>НАБЛЮДАЕМ</a:t>
            </a:r>
            <a:endParaRPr lang="ru-RU" sz="1700" b="1" spc="-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84325" y="3213100"/>
            <a:ext cx="2266950" cy="379413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700" b="1" i="1" dirty="0">
                <a:solidFill>
                  <a:srgbClr val="002060"/>
                </a:solidFill>
                <a:latin typeface="Arial" charset="0"/>
              </a:rPr>
              <a:t>ПОМОГАЕМ</a:t>
            </a:r>
            <a:endParaRPr lang="ru-RU" sz="1700" b="1" spc="-2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Равно 3"/>
          <p:cNvSpPr/>
          <p:nvPr/>
        </p:nvSpPr>
        <p:spPr>
          <a:xfrm>
            <a:off x="1042988" y="1844675"/>
            <a:ext cx="504825" cy="325438"/>
          </a:xfrm>
          <a:prstGeom prst="mathEqua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Равно 24"/>
          <p:cNvSpPr/>
          <p:nvPr/>
        </p:nvSpPr>
        <p:spPr>
          <a:xfrm>
            <a:off x="1042988" y="2528888"/>
            <a:ext cx="504825" cy="323850"/>
          </a:xfrm>
          <a:prstGeom prst="mathEqua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Равно 25"/>
          <p:cNvSpPr/>
          <p:nvPr/>
        </p:nvSpPr>
        <p:spPr>
          <a:xfrm>
            <a:off x="1044575" y="3248025"/>
            <a:ext cx="503238" cy="325438"/>
          </a:xfrm>
          <a:prstGeom prst="math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280" name="Прямоугольник 22"/>
          <p:cNvSpPr>
            <a:spLocks noChangeArrowheads="1"/>
          </p:cNvSpPr>
          <p:nvPr/>
        </p:nvSpPr>
        <p:spPr bwMode="auto">
          <a:xfrm>
            <a:off x="107950" y="3789363"/>
            <a:ext cx="3887788" cy="3071812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77800" indent="-952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ru-RU" altLang="ru-RU" b="1" i="1" dirty="0">
                <a:solidFill>
                  <a:srgbClr val="FF0000"/>
                </a:solidFill>
              </a:rPr>
              <a:t>Принципы </a:t>
            </a:r>
            <a:r>
              <a:rPr lang="ru-RU" altLang="ru-RU" b="1" i="1" dirty="0" err="1">
                <a:solidFill>
                  <a:srgbClr val="FF0000"/>
                </a:solidFill>
              </a:rPr>
              <a:t>рейтингования</a:t>
            </a:r>
            <a:r>
              <a:rPr lang="ru-RU" altLang="ru-RU" b="1" i="1" dirty="0">
                <a:solidFill>
                  <a:srgbClr val="FF0000"/>
                </a:solidFill>
              </a:rPr>
              <a:t>:</a:t>
            </a:r>
          </a:p>
          <a:p>
            <a:pPr lvl="1" eaLnBrk="1" hangingPunct="1">
              <a:lnSpc>
                <a:spcPct val="110000"/>
              </a:lnSpc>
            </a:pPr>
            <a:r>
              <a:rPr lang="ru-RU" altLang="ru-RU" b="1" i="1" dirty="0">
                <a:solidFill>
                  <a:srgbClr val="002060"/>
                </a:solidFill>
              </a:rPr>
              <a:t>- качество образовательных результатов;</a:t>
            </a:r>
          </a:p>
          <a:p>
            <a:pPr lvl="1" eaLnBrk="1" hangingPunct="1">
              <a:lnSpc>
                <a:spcPct val="110000"/>
              </a:lnSpc>
            </a:pPr>
            <a:r>
              <a:rPr lang="ru-RU" altLang="ru-RU" b="1" i="1" dirty="0">
                <a:solidFill>
                  <a:srgbClr val="002060"/>
                </a:solidFill>
              </a:rPr>
              <a:t>- качество воспитательной деятельности;</a:t>
            </a:r>
          </a:p>
          <a:p>
            <a:pPr lvl="1" eaLnBrk="1" hangingPunct="1">
              <a:lnSpc>
                <a:spcPct val="110000"/>
              </a:lnSpc>
            </a:pPr>
            <a:r>
              <a:rPr lang="ru-RU" altLang="ru-RU" b="1" i="1" dirty="0">
                <a:solidFill>
                  <a:srgbClr val="002060"/>
                </a:solidFill>
              </a:rPr>
              <a:t>- качество реализации нацпроекта «Образование»;</a:t>
            </a:r>
          </a:p>
          <a:p>
            <a:pPr lvl="1" eaLnBrk="1" hangingPunct="1">
              <a:lnSpc>
                <a:spcPct val="110000"/>
              </a:lnSpc>
            </a:pPr>
            <a:r>
              <a:rPr lang="ru-RU" altLang="ru-RU" b="1" i="1" dirty="0">
                <a:solidFill>
                  <a:srgbClr val="002060"/>
                </a:solidFill>
              </a:rPr>
              <a:t>- здоровье и безопасность детей;</a:t>
            </a:r>
          </a:p>
          <a:p>
            <a:pPr lvl="1" eaLnBrk="1" hangingPunct="1">
              <a:lnSpc>
                <a:spcPct val="110000"/>
              </a:lnSpc>
            </a:pPr>
            <a:r>
              <a:rPr lang="ru-RU" altLang="ru-RU" b="1" i="1" dirty="0">
                <a:solidFill>
                  <a:srgbClr val="002060"/>
                </a:solidFill>
              </a:rPr>
              <a:t>- развитие детской одарённости;</a:t>
            </a:r>
          </a:p>
          <a:p>
            <a:pPr lvl="1" eaLnBrk="1" hangingPunct="1">
              <a:lnSpc>
                <a:spcPct val="110000"/>
              </a:lnSpc>
            </a:pPr>
            <a:r>
              <a:rPr lang="ru-RU" altLang="ru-RU" b="1" i="1" dirty="0">
                <a:solidFill>
                  <a:srgbClr val="002060"/>
                </a:solidFill>
              </a:rPr>
              <a:t>- развитие профессиональных умений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0352" y="5060837"/>
            <a:ext cx="1293330" cy="17092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irinaMU\Pictures\Pictures\АВГУСТОВКА - 2016\ПРЕЗЕНТАЦИЯ\стрелка красна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1381125"/>
            <a:ext cx="1368425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 descr="C:\Users\KirinaMU\Pictures\Pictures\АВГУСТОВКА - 2016\ПРЕЗЕНТАЦИЯ\стрелка красн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808538"/>
            <a:ext cx="17367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300788" y="4781550"/>
            <a:ext cx="2357437" cy="13112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800" b="1" spc="-200" dirty="0">
                <a:solidFill>
                  <a:srgbClr val="002060"/>
                </a:solidFill>
                <a:latin typeface="+mj-lt"/>
              </a:rPr>
              <a:t>Создание сети центров цифрового образования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1800" b="1" spc="-200" dirty="0">
                <a:solidFill>
                  <a:srgbClr val="002060"/>
                </a:solidFill>
                <a:latin typeface="+mj-lt"/>
              </a:rPr>
              <a:t>«</a:t>
            </a:r>
            <a:r>
              <a:rPr lang="en-GB" sz="1800" b="1" spc="-200" dirty="0">
                <a:solidFill>
                  <a:srgbClr val="002060"/>
                </a:solidFill>
                <a:latin typeface="+mj-lt"/>
              </a:rPr>
              <a:t>IT</a:t>
            </a:r>
            <a:r>
              <a:rPr lang="ru-RU" sz="1800" b="1" spc="-200" dirty="0">
                <a:solidFill>
                  <a:srgbClr val="002060"/>
                </a:solidFill>
                <a:latin typeface="+mj-lt"/>
              </a:rPr>
              <a:t>-куб»</a:t>
            </a:r>
          </a:p>
        </p:txBody>
      </p:sp>
      <p:pic>
        <p:nvPicPr>
          <p:cNvPr id="12293" name="Picture 2" descr="C:\Users\KirinaMU\Pictures\Pictures\АВГУСТОВКА - 2016\ПРЕЗЕНТАЦИЯ\стрелка красная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4783138"/>
            <a:ext cx="1736725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 descr="C:\Users\KirinaMU\Pictures\Pictures\АВГУСТОВКА - 2016\ПРЕЗЕНТАЦИЯ\стрелка красна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1382713"/>
            <a:ext cx="1366838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2" descr="https://topsoft.news/wordpress/wp-content/uploads/2016/04/%D0%AF%D0%BD%D0%B4%D0%B5%D0%BA%D1%81.%D0%91%D1%80%D0%B0%D1%83%D0%B7%D0%B5%D1%80.png"/>
          <p:cNvSpPr>
            <a:spLocks noChangeAspect="1" noChangeArrowheads="1"/>
          </p:cNvSpPr>
          <p:nvPr/>
        </p:nvSpPr>
        <p:spPr bwMode="auto">
          <a:xfrm>
            <a:off x="155575" y="-192088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6" name="AutoShape 4" descr="https://topsoft.news/wordpress/wp-content/uploads/2016/04/%D0%AF%D0%BD%D0%B4%D0%B5%D0%BA%D1%81.%D0%91%D1%80%D0%B0%D1%83%D0%B7%D0%B5%D1%80.png"/>
          <p:cNvSpPr>
            <a:spLocks noChangeAspect="1" noChangeArrowheads="1"/>
          </p:cNvSpPr>
          <p:nvPr/>
        </p:nvSpPr>
        <p:spPr bwMode="auto">
          <a:xfrm>
            <a:off x="155575" y="-192088"/>
            <a:ext cx="304800" cy="40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2297" name="Picture 6" descr="https://te-st.ru/wp-content/uploads/2016/10/lyceum-1024x6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6574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0" descr="https://day.org.ru:8943/file/index/8e3a095676c23483072025eaa186217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741613"/>
            <a:ext cx="240665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151188" y="2282825"/>
            <a:ext cx="2357437" cy="2801938"/>
          </a:xfrm>
          <a:prstGeom prst="rect">
            <a:avLst/>
          </a:prstGeom>
          <a:ln w="38100" cmpd="dbl">
            <a:noFill/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2800" b="1" spc="-200" dirty="0">
                <a:solidFill>
                  <a:srgbClr val="C00000"/>
                </a:solidFill>
                <a:latin typeface="+mj-lt"/>
              </a:rPr>
              <a:t>ЦИФРОВАЯ</a:t>
            </a:r>
          </a:p>
          <a:p>
            <a:pPr algn="ctr">
              <a:lnSpc>
                <a:spcPct val="110000"/>
              </a:lnSpc>
              <a:defRPr/>
            </a:pPr>
            <a:endParaRPr lang="ru-RU" sz="2400" b="1" spc="-200" dirty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110000"/>
              </a:lnSpc>
              <a:defRPr/>
            </a:pPr>
            <a:endParaRPr lang="ru-RU" sz="2400" b="1" spc="-200" dirty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110000"/>
              </a:lnSpc>
              <a:defRPr/>
            </a:pPr>
            <a:endParaRPr lang="ru-RU" sz="2400" b="1" spc="-200" dirty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110000"/>
              </a:lnSpc>
              <a:defRPr/>
            </a:pPr>
            <a:endParaRPr lang="ru-RU" sz="3200" b="1" spc="-200" dirty="0">
              <a:solidFill>
                <a:srgbClr val="C00000"/>
              </a:solidFill>
              <a:latin typeface="+mj-lt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2800" b="1" spc="-200" dirty="0">
                <a:solidFill>
                  <a:srgbClr val="C00000"/>
                </a:solidFill>
                <a:latin typeface="+mj-lt"/>
              </a:rPr>
              <a:t>ШКОЛА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5575" y="3687763"/>
            <a:ext cx="2501900" cy="2936875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002060"/>
            </a:solidFill>
          </a:ln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ru-RU" sz="1800" b="1" spc="-200" dirty="0">
                <a:solidFill>
                  <a:srgbClr val="002060"/>
                </a:solidFill>
                <a:latin typeface="+mj-lt"/>
              </a:rPr>
              <a:t>Дистанционные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1800" b="1" spc="-200" dirty="0">
                <a:solidFill>
                  <a:srgbClr val="002060"/>
                </a:solidFill>
                <a:latin typeface="+mj-lt"/>
              </a:rPr>
              <a:t>технологии</a:t>
            </a:r>
          </a:p>
          <a:p>
            <a:pPr algn="ctr">
              <a:lnSpc>
                <a:spcPct val="110000"/>
              </a:lnSpc>
              <a:defRPr/>
            </a:pPr>
            <a:endParaRPr lang="ru-RU" sz="1200" b="1" spc="-200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1800" b="1" spc="-200" dirty="0">
                <a:solidFill>
                  <a:srgbClr val="002060"/>
                </a:solidFill>
                <a:latin typeface="+mj-lt"/>
              </a:rPr>
              <a:t>Цифровые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1800" b="1" spc="-200" dirty="0">
                <a:solidFill>
                  <a:srgbClr val="002060"/>
                </a:solidFill>
                <a:latin typeface="+mj-lt"/>
              </a:rPr>
              <a:t>образовательные </a:t>
            </a:r>
          </a:p>
          <a:p>
            <a:pPr algn="ctr">
              <a:lnSpc>
                <a:spcPct val="110000"/>
              </a:lnSpc>
              <a:defRPr/>
            </a:pPr>
            <a:r>
              <a:rPr lang="ru-RU" sz="1800" b="1" spc="-200" dirty="0">
                <a:solidFill>
                  <a:srgbClr val="002060"/>
                </a:solidFill>
                <a:latin typeface="+mj-lt"/>
              </a:rPr>
              <a:t>ресурсы</a:t>
            </a:r>
          </a:p>
          <a:p>
            <a:pPr algn="ctr">
              <a:lnSpc>
                <a:spcPct val="110000"/>
              </a:lnSpc>
              <a:defRPr/>
            </a:pPr>
            <a:endParaRPr lang="ru-RU" sz="1200" b="1" spc="-200" dirty="0">
              <a:solidFill>
                <a:srgbClr val="002060"/>
              </a:solidFill>
              <a:latin typeface="+mj-lt"/>
            </a:endParaRPr>
          </a:p>
          <a:p>
            <a:pPr algn="ctr">
              <a:lnSpc>
                <a:spcPct val="110000"/>
              </a:lnSpc>
              <a:defRPr/>
            </a:pPr>
            <a:r>
              <a:rPr lang="ru-RU" sz="1800" b="1" spc="-200" dirty="0">
                <a:solidFill>
                  <a:srgbClr val="002060"/>
                </a:solidFill>
                <a:latin typeface="Arial" charset="0"/>
              </a:rPr>
              <a:t>Отказ школ от бумажных журналов в пользу электронных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000375" y="142875"/>
            <a:ext cx="61436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Общее образование:</a:t>
            </a:r>
          </a:p>
          <a:p>
            <a:pPr algn="ctr">
              <a:defRPr/>
            </a:pPr>
            <a:r>
              <a:rPr kumimoji="1" lang="ru-RU" altLang="ru-RU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цифровизация</a:t>
            </a:r>
            <a:r>
              <a:rPr kumimoji="1" lang="ru-RU" alt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образовательного процесса</a:t>
            </a:r>
          </a:p>
        </p:txBody>
      </p:sp>
      <p:graphicFrame>
        <p:nvGraphicFramePr>
          <p:cNvPr id="12302" name="Объект 2"/>
          <p:cNvGraphicFramePr>
            <a:graphicFrameLocks/>
          </p:cNvGraphicFramePr>
          <p:nvPr/>
        </p:nvGraphicFramePr>
        <p:xfrm>
          <a:off x="5940425" y="1143000"/>
          <a:ext cx="3000375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r:id="rId10" imgW="3005588" imgH="3145809" progId="Excel.Sheet.8">
                  <p:embed/>
                </p:oleObj>
              </mc:Choice>
              <mc:Fallback>
                <p:oleObj r:id="rId10" imgW="3005588" imgH="3145809" progId="Excel.Sheet.8">
                  <p:embed/>
                  <p:pic>
                    <p:nvPicPr>
                      <p:cNvPr id="0" name="Picture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1143000"/>
                        <a:ext cx="3000375" cy="314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13182</TotalTime>
  <Words>1982</Words>
  <Application>Microsoft Office PowerPoint</Application>
  <PresentationFormat>Экран (4:3)</PresentationFormat>
  <Paragraphs>592</Paragraphs>
  <Slides>27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41" baseType="lpstr">
      <vt:lpstr>Оформление по умолчанию</vt:lpstr>
      <vt:lpstr>Тема Office</vt:lpstr>
      <vt:lpstr>1_Тема Office</vt:lpstr>
      <vt:lpstr>2_Тема Office</vt:lpstr>
      <vt:lpstr>4_Тема Office</vt:lpstr>
      <vt:lpstr>5_Тема Office</vt:lpstr>
      <vt:lpstr>7_Тема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Лист Microsoft Excel 97-2003</vt:lpstr>
      <vt:lpstr>Презентация PowerPoint</vt:lpstr>
      <vt:lpstr>Презентация PowerPoint</vt:lpstr>
      <vt:lpstr>Презентация PowerPoint</vt:lpstr>
      <vt:lpstr>Динамика расходов областного бюджета     по отрасли "Образование« (млн. руб.)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заработной платы педагогических работников (руб.)</vt:lpstr>
      <vt:lpstr>Презентация PowerPoint</vt:lpstr>
      <vt:lpstr>Презентация PowerPoint</vt:lpstr>
      <vt:lpstr>Презентация PowerPoint</vt:lpstr>
      <vt:lpstr>ФГОС – стандарты выбора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Минэкономразвития Сам.обл.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BULGAKOV</dc:creator>
  <cp:lastModifiedBy>Лариса</cp:lastModifiedBy>
  <cp:revision>945</cp:revision>
  <cp:lastPrinted>2018-12-25T10:34:38Z</cp:lastPrinted>
  <dcterms:created xsi:type="dcterms:W3CDTF">2011-04-20T06:41:13Z</dcterms:created>
  <dcterms:modified xsi:type="dcterms:W3CDTF">2019-01-22T08:40:43Z</dcterms:modified>
</cp:coreProperties>
</file>