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5A8551-794E-4C6A-8E75-FDCAA41B6724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6F6830-8CE7-42E0-9DAA-53A2ECC831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Развитие творческого </a:t>
            </a:r>
            <a:r>
              <a:rPr lang="ru-RU" b="1" dirty="0" smtClean="0"/>
              <a:t>потенциала </a:t>
            </a:r>
            <a:r>
              <a:rPr lang="ru-RU" b="1" dirty="0"/>
              <a:t>личности на уроках истории.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2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с одной стороны,</a:t>
            </a:r>
            <a:r>
              <a:rPr lang="ru-RU" dirty="0"/>
              <a:t> обществу необходимы творчески активные личности, способные систематично, последовательно и качественно решать существующие проблемы; </a:t>
            </a:r>
          </a:p>
          <a:p>
            <a:r>
              <a:rPr lang="ru-RU" b="1" i="1" dirty="0"/>
              <a:t>с другой, </a:t>
            </a:r>
            <a:r>
              <a:rPr lang="ru-RU" dirty="0"/>
              <a:t>педагогические средства и условия, повышающие эффективность процесса творческой деятельности личности, разработаны недостаточно; </a:t>
            </a:r>
          </a:p>
          <a:p>
            <a:r>
              <a:rPr lang="ru-RU" b="1" i="1" dirty="0"/>
              <a:t>с одной стороны,</a:t>
            </a:r>
            <a:r>
              <a:rPr lang="ru-RU" dirty="0"/>
              <a:t> повышаются требования к уровню знаний, которыми должен обладать школьник; </a:t>
            </a:r>
          </a:p>
          <a:p>
            <a:r>
              <a:rPr lang="ru-RU" b="1" i="1" dirty="0"/>
              <a:t>с другой,</a:t>
            </a:r>
            <a:r>
              <a:rPr lang="ru-RU" dirty="0"/>
              <a:t> школа еще не готова обеспечить необходимый уровень развития креативных способностей обучающихся; </a:t>
            </a:r>
          </a:p>
          <a:p>
            <a:r>
              <a:rPr lang="ru-RU" b="1" i="1" dirty="0"/>
              <a:t>с одной стороны,</a:t>
            </a:r>
            <a:r>
              <a:rPr lang="ru-RU" dirty="0"/>
              <a:t> развитие креативных способностей школьников имеет социальное значение; </a:t>
            </a:r>
          </a:p>
          <a:p>
            <a:r>
              <a:rPr lang="ru-RU" b="1" i="1" dirty="0"/>
              <a:t>с другой, </a:t>
            </a:r>
            <a:r>
              <a:rPr lang="ru-RU" dirty="0"/>
              <a:t>недостаточно разработано научно-методическое обеспечение для организации творческой деятельности обучающихся; </a:t>
            </a:r>
          </a:p>
          <a:p>
            <a:r>
              <a:rPr lang="ru-RU" b="1" i="1" dirty="0"/>
              <a:t>с одной стороны, </a:t>
            </a:r>
            <a:r>
              <a:rPr lang="ru-RU" dirty="0"/>
              <a:t>необходима объективная оценка творческой деятельности обучающихся; </a:t>
            </a:r>
          </a:p>
          <a:p>
            <a:r>
              <a:rPr lang="ru-RU" b="1" i="1" dirty="0"/>
              <a:t>с другой,</a:t>
            </a:r>
            <a:r>
              <a:rPr lang="ru-RU" dirty="0"/>
              <a:t> отсутствует разработанный педагогический инструментарий для оценивания результатов творческой деятельности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</a:t>
            </a:r>
            <a:r>
              <a:rPr lang="ru-RU" sz="3200" dirty="0"/>
              <a:t>протяжении 20-90 годов двадцатого века </a:t>
            </a:r>
            <a:r>
              <a:rPr lang="ru-RU" sz="3200" dirty="0" smtClean="0"/>
              <a:t>проблема творческого </a:t>
            </a:r>
            <a:r>
              <a:rPr lang="ru-RU" sz="3200" dirty="0"/>
              <a:t>потенциала изучалась с разных сторон. </a:t>
            </a:r>
          </a:p>
        </p:txBody>
      </p:sp>
    </p:spTree>
    <p:extLst>
      <p:ext uri="{BB962C8B-B14F-4D97-AF65-F5344CB8AC3E}">
        <p14:creationId xmlns:p14="http://schemas.microsoft.com/office/powerpoint/2010/main" val="424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ru-RU" dirty="0" smtClean="0"/>
              <a:t>дети </a:t>
            </a:r>
            <a:r>
              <a:rPr lang="ru-RU" dirty="0"/>
              <a:t>испытывают потребность в новизне, открыты для нового опыта, </a:t>
            </a:r>
          </a:p>
          <a:p>
            <a:r>
              <a:rPr lang="ru-RU" dirty="0"/>
              <a:t>ищут стимулы и находят для себя проблемы, </a:t>
            </a:r>
          </a:p>
          <a:p>
            <a:r>
              <a:rPr lang="ru-RU" dirty="0"/>
              <a:t>обладают широким восприятием, богатым воображением, </a:t>
            </a:r>
          </a:p>
          <a:p>
            <a:r>
              <a:rPr lang="ru-RU" dirty="0"/>
              <a:t>легко и гибко меняют идеи, способы мышления, </a:t>
            </a:r>
          </a:p>
          <a:p>
            <a:r>
              <a:rPr lang="ru-RU" dirty="0"/>
              <a:t>испытывают интерес и увлечены своими действиями.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448272"/>
          </a:xfrm>
        </p:spPr>
        <p:txBody>
          <a:bodyPr>
            <a:normAutofit/>
          </a:bodyPr>
          <a:lstStyle/>
          <a:p>
            <a:r>
              <a:rPr lang="ru-RU" sz="3600" dirty="0"/>
              <a:t>Для развития креативности в школьном возрасте есть все основания: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3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88920" cy="43924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создание свободных условий для работы, позволяющих школьникам проявлять максимум инициативы, экспериментировать; </a:t>
            </a:r>
          </a:p>
          <a:p>
            <a:r>
              <a:rPr lang="ru-RU" dirty="0"/>
              <a:t>принятие и поощрение оригинальных идей; </a:t>
            </a:r>
          </a:p>
          <a:p>
            <a:r>
              <a:rPr lang="ru-RU" dirty="0"/>
              <a:t>использование материала, вызывающего интерес к учебе; </a:t>
            </a:r>
          </a:p>
          <a:p>
            <a:r>
              <a:rPr lang="ru-RU" dirty="0"/>
              <a:t>одобрение и положительная оценка исследовательского поведения, поиск проблем, а также направленное на их разрешение мышление; </a:t>
            </a:r>
          </a:p>
          <a:p>
            <a:r>
              <a:rPr lang="ru-RU" dirty="0"/>
              <a:t>обеспечение условий, при которых ребенок не отделяет себя от школьной деятельности, что достигается благодаря поощрению, ответственности за работу, развитию положительной самооценки; </a:t>
            </a:r>
          </a:p>
          <a:p>
            <a:r>
              <a:rPr lang="ru-RU" dirty="0"/>
              <a:t>приобщение к социальному творчеству во время групповых занятий и благодаря общим проектам с добровольно выбранными партнерами; </a:t>
            </a:r>
          </a:p>
          <a:p>
            <a:r>
              <a:rPr lang="ru-RU" dirty="0"/>
              <a:t>увлеченность задачей благодаря высокой мотивации к самостоятельно выбранной теме; </a:t>
            </a:r>
          </a:p>
          <a:p>
            <a:r>
              <a:rPr lang="ru-RU" dirty="0"/>
              <a:t>создание атмосферы, свободной от беспокойства и боязни не успеть; </a:t>
            </a:r>
          </a:p>
          <a:p>
            <a:r>
              <a:rPr lang="ru-RU" dirty="0"/>
              <a:t>обеспечение психологического комфорта, открытости и свободы.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800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Ш</a:t>
            </a:r>
            <a:r>
              <a:rPr lang="ru-RU" sz="3200" dirty="0" smtClean="0"/>
              <a:t>кола </a:t>
            </a:r>
            <a:r>
              <a:rPr lang="ru-RU" sz="3200" dirty="0"/>
              <a:t>должна и может создать </a:t>
            </a:r>
            <a:r>
              <a:rPr lang="ru-RU" sz="3200" dirty="0" smtClean="0"/>
              <a:t>условия. </a:t>
            </a:r>
            <a:r>
              <a:rPr lang="ru-RU" sz="3200" dirty="0"/>
              <a:t>О</a:t>
            </a:r>
            <a:r>
              <a:rPr lang="ru-RU" sz="3200" dirty="0" smtClean="0"/>
              <a:t>ни </a:t>
            </a:r>
            <a:r>
              <a:rPr lang="ru-RU" sz="3200" dirty="0"/>
              <a:t>могут быть следующими: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87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4644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</a:t>
            </a:r>
            <a:r>
              <a:rPr lang="ru-RU" dirty="0"/>
              <a:t>не должен выступать в роли дающего оценки организатора, а должен проявлять себя как личность, партнер, помощник, инициатор и эксперт.</a:t>
            </a:r>
          </a:p>
          <a:p>
            <a:r>
              <a:rPr lang="ru-RU" dirty="0"/>
              <a:t>Необходимо обеспечить условия, чтобы активные периоды сменялись расслаблением, что даст возможность учащимся размышлять над поставленным вопросом.</a:t>
            </a:r>
          </a:p>
          <a:p>
            <a:r>
              <a:rPr lang="ru-RU" dirty="0"/>
              <a:t>Проявляйте сами и цените юмор.</a:t>
            </a:r>
          </a:p>
          <a:p>
            <a:r>
              <a:rPr lang="ru-RU" dirty="0"/>
              <a:t>Чаще задавайте вопрос </a:t>
            </a:r>
            <a:r>
              <a:rPr lang="en-US" dirty="0"/>
              <a:t>«</a:t>
            </a:r>
            <a:r>
              <a:rPr lang="ru-RU" dirty="0"/>
              <a:t>а что, если?..</a:t>
            </a:r>
            <a:r>
              <a:rPr lang="en-US" dirty="0"/>
              <a:t>» – </a:t>
            </a:r>
            <a:r>
              <a:rPr lang="ru-RU" dirty="0"/>
              <a:t>это позволяет проявить свободную фантазию, пробуждает и поддерживает любознательность.</a:t>
            </a:r>
          </a:p>
          <a:p>
            <a:r>
              <a:rPr lang="ru-RU" dirty="0"/>
              <a:t>Поощряйте стремление задавать вопросы и самостоятельно находить ответы.</a:t>
            </a:r>
          </a:p>
          <a:p>
            <a:r>
              <a:rPr lang="ru-RU" dirty="0"/>
              <a:t>Организовывайте ситуации, требующие творческого отношения.</a:t>
            </a:r>
          </a:p>
          <a:p>
            <a:r>
              <a:rPr lang="ru-RU" dirty="0"/>
              <a:t>Старайтесь избегать вопросов, на которые предполагается однозначный ответ: </a:t>
            </a:r>
            <a:r>
              <a:rPr lang="en-US" dirty="0"/>
              <a:t>« </a:t>
            </a:r>
            <a:r>
              <a:rPr lang="ru-RU" dirty="0"/>
              <a:t>да</a:t>
            </a:r>
            <a:r>
              <a:rPr lang="en-US" dirty="0"/>
              <a:t>» </a:t>
            </a:r>
            <a:r>
              <a:rPr lang="ru-RU" dirty="0"/>
              <a:t>или </a:t>
            </a:r>
            <a:r>
              <a:rPr lang="en-US" dirty="0"/>
              <a:t>« </a:t>
            </a:r>
            <a:r>
              <a:rPr lang="ru-RU" dirty="0"/>
              <a:t>нет</a:t>
            </a:r>
            <a:r>
              <a:rPr lang="en-US" dirty="0"/>
              <a:t>».</a:t>
            </a:r>
          </a:p>
          <a:p>
            <a:r>
              <a:rPr lang="ru-RU" dirty="0"/>
              <a:t>Позволяйте обучающимся делать ошибки. Недаром говорят, что на ошибках учатся, поскольку они представляют собой активный поиск решения.</a:t>
            </a:r>
          </a:p>
          <a:p>
            <a:r>
              <a:rPr lang="ru-RU" dirty="0"/>
              <a:t>Воспитывайте в учениках адекватное отношение к критике и похвалам со стороны окружения. В образовании, направленном на развитие креативности, полное признание потенциала индивидуальной личности должно быть ведущим принципом.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оложения </a:t>
            </a:r>
            <a:r>
              <a:rPr lang="ru-RU" sz="3200" dirty="0"/>
              <a:t>для успешного воспитания креативности в школе. </a:t>
            </a:r>
          </a:p>
        </p:txBody>
      </p:sp>
    </p:spTree>
    <p:extLst>
      <p:ext uri="{BB962C8B-B14F-4D97-AF65-F5344CB8AC3E}">
        <p14:creationId xmlns:p14="http://schemas.microsoft.com/office/powerpoint/2010/main" val="32437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3993307"/>
          </a:xfrm>
        </p:spPr>
        <p:txBody>
          <a:bodyPr/>
          <a:lstStyle/>
          <a:p>
            <a:r>
              <a:rPr lang="ru-RU" dirty="0"/>
              <a:t>открытость всей системы, гибкость организации, </a:t>
            </a:r>
          </a:p>
          <a:p>
            <a:r>
              <a:rPr lang="ru-RU" dirty="0"/>
              <a:t>общее творческое отношение учителей и администраторов, </a:t>
            </a:r>
          </a:p>
          <a:p>
            <a:r>
              <a:rPr lang="ru-RU" dirty="0"/>
              <a:t>планирование и реализацию больших, длительных проектов, в которых все участники смогут принять и разделить общее решение проблем, приводящее к видимым результатам, значимым для жизни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Образование</a:t>
            </a:r>
            <a:r>
              <a:rPr lang="ru-RU" sz="3200" dirty="0"/>
              <a:t>, направленное на развитие творчества обучающихся, должно предусматривать: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57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3"/>
            <a:ext cx="7488832" cy="3528392"/>
          </a:xfrm>
        </p:spPr>
        <p:txBody>
          <a:bodyPr>
            <a:normAutofit/>
          </a:bodyPr>
          <a:lstStyle/>
          <a:p>
            <a:r>
              <a:rPr lang="ru-RU" dirty="0"/>
              <a:t>Система проектов дает ученику большую степень свободы, возможность проявить мотивированный интерес к тому, что он выбрал в качестве предмета изучения, выработать и отстаивать собственную позицию и систему взглядов, развивая критическое мышление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етод проектов.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r>
              <a:rPr lang="ru-RU" dirty="0"/>
              <a:t>Для групповой и индивидуальной работы может быть использован </a:t>
            </a:r>
            <a:r>
              <a:rPr lang="ru-RU" b="1" i="1" dirty="0"/>
              <a:t>прием </a:t>
            </a:r>
            <a:r>
              <a:rPr lang="en-US" b="1" i="1" dirty="0"/>
              <a:t>«</a:t>
            </a:r>
            <a:r>
              <a:rPr lang="ru-RU" b="1" i="1" dirty="0"/>
              <a:t>кластер</a:t>
            </a:r>
            <a:r>
              <a:rPr lang="en-US" b="1" i="1" dirty="0"/>
              <a:t>»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r>
              <a:rPr lang="ru-RU" dirty="0"/>
              <a:t>Этот метод помогает обучающимся свободно и открыто думать по поводу какой-либо темы. Методика составления кластера достаточно проста: </a:t>
            </a:r>
          </a:p>
          <a:p>
            <a:r>
              <a:rPr lang="en-US" dirty="0"/>
              <a:t>- </a:t>
            </a:r>
            <a:r>
              <a:rPr lang="ru-RU" dirty="0"/>
              <a:t>написать ключевое слово или предложение на бумаге; </a:t>
            </a:r>
          </a:p>
          <a:p>
            <a:r>
              <a:rPr lang="en-US" dirty="0"/>
              <a:t>- </a:t>
            </a:r>
            <a:r>
              <a:rPr lang="ru-RU" dirty="0"/>
              <a:t>записывать слова или предложения, которые приходят на ум по данной теме; </a:t>
            </a:r>
          </a:p>
          <a:p>
            <a:r>
              <a:rPr lang="en-US" dirty="0"/>
              <a:t>- </a:t>
            </a:r>
            <a:r>
              <a:rPr lang="ru-RU" dirty="0"/>
              <a:t>выписывать можно столько идей, сколько захочется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2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643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Развитие творческого потенциала личности на уроках истории.</vt:lpstr>
      <vt:lpstr>На протяжении 20-90 годов двадцатого века проблема творческого потенциала изучалась с разных сторон. </vt:lpstr>
      <vt:lpstr>Для развития креативности в школьном возрасте есть все основания:  </vt:lpstr>
      <vt:lpstr> Школа должна и может создать условия. Они могут быть следующими:  </vt:lpstr>
      <vt:lpstr>Положения для успешного воспитания креативности в школе. </vt:lpstr>
      <vt:lpstr>Образование, направленное на развитие творчества обучающихся, должно предусматривать: </vt:lpstr>
      <vt:lpstr>Метод проектов.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творческого потенциала личности на уроках истории.</dc:title>
  <dc:creator>ИЛЬЯ</dc:creator>
  <cp:lastModifiedBy>Алексей</cp:lastModifiedBy>
  <cp:revision>7</cp:revision>
  <dcterms:created xsi:type="dcterms:W3CDTF">2015-03-04T15:14:54Z</dcterms:created>
  <dcterms:modified xsi:type="dcterms:W3CDTF">2015-03-04T17:03:04Z</dcterms:modified>
</cp:coreProperties>
</file>