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511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BCC4FB-DE71-43F3-A183-96EDAF9AE473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AA6AEC-F390-4121-B5DC-DBE57D3F6A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3434265"/>
          </a:xfrm>
        </p:spPr>
        <p:txBody>
          <a:bodyPr>
            <a:noAutofit/>
          </a:bodyPr>
          <a:lstStyle/>
          <a:p>
            <a:r>
              <a:rPr lang="ru-RU" sz="3200" b="1" dirty="0"/>
              <a:t>Особенности изучения учебного предмета «Информатика» в рамках </a:t>
            </a:r>
            <a:r>
              <a:rPr lang="ru-RU" sz="3200" b="1" dirty="0" err="1"/>
              <a:t>компетентностно</a:t>
            </a:r>
            <a:r>
              <a:rPr lang="ru-RU" sz="3200" b="1" dirty="0"/>
              <a:t>-ориентированной модели образовательного процесса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0681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txBody>
          <a:bodyPr>
            <a:normAutofit/>
          </a:bodyPr>
          <a:lstStyle/>
          <a:p>
            <a:r>
              <a:rPr lang="ru-RU" b="1" i="1" dirty="0"/>
              <a:t>Результат 2.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Освоение </a:t>
            </a:r>
            <a:r>
              <a:rPr lang="ru-RU" dirty="0"/>
              <a:t>информационно-коммуникационных средств решения учебных и практических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594815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 задачи </a:t>
            </a:r>
            <a:br>
              <a:rPr lang="ru-RU" sz="3200" dirty="0" smtClean="0"/>
            </a:br>
            <a:r>
              <a:rPr lang="ru-RU" sz="3200" dirty="0" smtClean="0"/>
              <a:t>(ГИА 9 класс)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7" y="2420888"/>
            <a:ext cx="7400489" cy="2580484"/>
          </a:xfrm>
        </p:spPr>
      </p:pic>
    </p:spTree>
    <p:extLst>
      <p:ext uri="{BB962C8B-B14F-4D97-AF65-F5344CB8AC3E}">
        <p14:creationId xmlns:p14="http://schemas.microsoft.com/office/powerpoint/2010/main" val="1296068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Процесс решения такой задачи </a:t>
            </a:r>
            <a:r>
              <a:rPr lang="ru-RU" sz="2800" dirty="0" smtClean="0"/>
              <a:t>можно так же </a:t>
            </a:r>
            <a:r>
              <a:rPr lang="ru-RU" sz="2800" dirty="0"/>
              <a:t>представить с помощью приема «черный ящик».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416824" cy="360381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ВХОД                                           ВЫХОД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429000"/>
            <a:ext cx="2088232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71800" y="3933056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3"/>
          </p:cNvCxnSpPr>
          <p:nvPr/>
        </p:nvCxnSpPr>
        <p:spPr>
          <a:xfrm>
            <a:off x="5652120" y="393305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779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процесса решения задачи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8" y="2996952"/>
            <a:ext cx="6948861" cy="1551808"/>
          </a:xfrm>
        </p:spPr>
      </p:pic>
    </p:spTree>
    <p:extLst>
      <p:ext uri="{BB962C8B-B14F-4D97-AF65-F5344CB8AC3E}">
        <p14:creationId xmlns:p14="http://schemas.microsoft.com/office/powerpoint/2010/main" val="922949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процесса решения задачи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22" y="1988840"/>
            <a:ext cx="4697858" cy="4188518"/>
          </a:xfrm>
        </p:spPr>
      </p:pic>
    </p:spTree>
    <p:extLst>
      <p:ext uri="{BB962C8B-B14F-4D97-AF65-F5344CB8AC3E}">
        <p14:creationId xmlns:p14="http://schemas.microsoft.com/office/powerpoint/2010/main" val="3825962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3"/>
            <a:ext cx="6965245" cy="144016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Представленная </a:t>
            </a:r>
            <a:r>
              <a:rPr lang="ru-RU" sz="2200" dirty="0"/>
              <a:t>схема решения задач, направленных на освоение информационно-коммуникационных средств решения учебных и практических задач, на </a:t>
            </a:r>
            <a:r>
              <a:rPr lang="ru-RU" sz="2200" dirty="0" err="1"/>
              <a:t>метауровне</a:t>
            </a:r>
            <a:r>
              <a:rPr lang="ru-RU" sz="2200" dirty="0"/>
              <a:t> показывает, что: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3"/>
            <a:ext cx="7128792" cy="3446196"/>
          </a:xfrm>
        </p:spPr>
        <p:txBody>
          <a:bodyPr/>
          <a:lstStyle/>
          <a:p>
            <a:endParaRPr lang="ru-RU" dirty="0"/>
          </a:p>
          <a:p>
            <a:r>
              <a:rPr lang="ru-RU" dirty="0" smtClean="0"/>
              <a:t>решение </a:t>
            </a:r>
            <a:r>
              <a:rPr lang="ru-RU" dirty="0"/>
              <a:t>данных задач имеет ту же логику действий, только движение осуществляется от выхода к входу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для </a:t>
            </a:r>
            <a:r>
              <a:rPr lang="ru-RU" dirty="0"/>
              <a:t>построения рабочей репрезентации нужно хорошо знать принципы работы изучаемого программного средства.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951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 </a:t>
            </a:r>
            <a:r>
              <a:rPr lang="ru-RU" sz="2000" dirty="0"/>
              <a:t>На этапе структурирования даются определения ссылок. С ним можно </a:t>
            </a:r>
            <a:r>
              <a:rPr lang="ru-RU" sz="2000" dirty="0" smtClean="0"/>
              <a:t>ознакомиться </a:t>
            </a:r>
            <a:r>
              <a:rPr lang="ru-RU" sz="2000" dirty="0"/>
              <a:t>в учебнике.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42709"/>
            <a:ext cx="3168351" cy="4385400"/>
          </a:xfrm>
        </p:spPr>
      </p:pic>
    </p:spTree>
    <p:extLst>
      <p:ext uri="{BB962C8B-B14F-4D97-AF65-F5344CB8AC3E}">
        <p14:creationId xmlns:p14="http://schemas.microsoft.com/office/powerpoint/2010/main" val="425071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2. Осознание представленной теоретической информации происходит на этапе генезиса непосредственно при работе с таблицами. Учащимся предлагается произвести различные виды копирований формул и объяснить, какие при этом действия отображаются на экране и почему.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79" y="2119312"/>
            <a:ext cx="4931401" cy="4045991"/>
          </a:xfrm>
        </p:spPr>
      </p:pic>
    </p:spTree>
    <p:extLst>
      <p:ext uri="{BB962C8B-B14F-4D97-AF65-F5344CB8AC3E}">
        <p14:creationId xmlns:p14="http://schemas.microsoft.com/office/powerpoint/2010/main" val="3383673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 качестве учебной задачи можно предложить задачи из ГИА: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2" y="2381851"/>
            <a:ext cx="7572299" cy="2919357"/>
          </a:xfrm>
        </p:spPr>
      </p:pic>
    </p:spTree>
    <p:extLst>
      <p:ext uri="{BB962C8B-B14F-4D97-AF65-F5344CB8AC3E}">
        <p14:creationId xmlns:p14="http://schemas.microsoft.com/office/powerpoint/2010/main" val="2884005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Примером практико-ориентированной задачи может выступать следующая задача: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Произведите расчет о стоимости товара в рублях и долларах.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08" y="2230347"/>
            <a:ext cx="6467552" cy="3906441"/>
          </a:xfrm>
        </p:spPr>
      </p:pic>
    </p:spTree>
    <p:extLst>
      <p:ext uri="{BB962C8B-B14F-4D97-AF65-F5344CB8AC3E}">
        <p14:creationId xmlns:p14="http://schemas.microsoft.com/office/powerpoint/2010/main" val="2173527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планируемых результатов: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272808" cy="3603812"/>
          </a:xfrm>
        </p:spPr>
        <p:txBody>
          <a:bodyPr/>
          <a:lstStyle/>
          <a:p>
            <a:r>
              <a:rPr lang="ru-RU" sz="2800" dirty="0" smtClean="0"/>
              <a:t>информация </a:t>
            </a:r>
            <a:r>
              <a:rPr lang="ru-RU" sz="2800" dirty="0"/>
              <a:t>и способы ее представления;</a:t>
            </a:r>
          </a:p>
          <a:p>
            <a:r>
              <a:rPr lang="ru-RU" sz="2800" dirty="0" smtClean="0"/>
              <a:t>основы </a:t>
            </a:r>
            <a:r>
              <a:rPr lang="ru-RU" sz="2800" dirty="0"/>
              <a:t>алгоритмической культуры;</a:t>
            </a:r>
          </a:p>
          <a:p>
            <a:r>
              <a:rPr lang="ru-RU" sz="2800" dirty="0" smtClean="0"/>
              <a:t>использование </a:t>
            </a:r>
            <a:r>
              <a:rPr lang="ru-RU" sz="2800" dirty="0"/>
              <a:t>программных систем и сервисов;</a:t>
            </a:r>
          </a:p>
          <a:p>
            <a:r>
              <a:rPr lang="ru-RU" sz="2800" dirty="0" smtClean="0"/>
              <a:t>работа </a:t>
            </a:r>
            <a:r>
              <a:rPr lang="ru-RU" sz="2800" dirty="0"/>
              <a:t>в информационном пространстве.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238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65245" cy="3312368"/>
          </a:xfrm>
        </p:spPr>
        <p:txBody>
          <a:bodyPr>
            <a:noAutofit/>
          </a:bodyPr>
          <a:lstStyle/>
          <a:p>
            <a:r>
              <a:rPr lang="ru-RU" sz="2400" dirty="0" smtClean="0"/>
              <a:t>3. </a:t>
            </a:r>
            <a:r>
              <a:rPr lang="ru-RU" sz="2400" dirty="0"/>
              <a:t>На этапе самореализации учебные и практические задачи могут быть усложнены. Важно, что учащиеся при их решении действуют четко по логике </a:t>
            </a:r>
            <a:r>
              <a:rPr lang="ru-RU" sz="2400" dirty="0" smtClean="0"/>
              <a:t>вышеописанного </a:t>
            </a:r>
            <a:r>
              <a:rPr lang="ru-RU" sz="2400" dirty="0"/>
              <a:t>процесса и поиск решения задачи осуществляется целенаправленно. В зависимости от сложности задачи будет усложняться или упрощаться </a:t>
            </a:r>
            <a:r>
              <a:rPr lang="ru-RU" sz="2400" dirty="0" err="1"/>
              <a:t>репрезентационная</a:t>
            </a:r>
            <a:r>
              <a:rPr lang="ru-RU" sz="2400" dirty="0"/>
              <a:t> модель.</a:t>
            </a:r>
          </a:p>
        </p:txBody>
      </p:sp>
    </p:spTree>
    <p:extLst>
      <p:ext uri="{BB962C8B-B14F-4D97-AF65-F5344CB8AC3E}">
        <p14:creationId xmlns:p14="http://schemas.microsoft.com/office/powerpoint/2010/main" val="823116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Две группы планируемых результатов: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6"/>
            <a:ext cx="7416824" cy="3902031"/>
          </a:xfrm>
        </p:spPr>
        <p:txBody>
          <a:bodyPr/>
          <a:lstStyle/>
          <a:p>
            <a:r>
              <a:rPr lang="ru-RU" sz="2800" dirty="0" smtClean="0"/>
              <a:t>решение </a:t>
            </a:r>
            <a:r>
              <a:rPr lang="ru-RU" sz="2800" dirty="0"/>
              <a:t>учебных и практических задач средствами учебного предмета «Информатика</a:t>
            </a:r>
            <a:r>
              <a:rPr lang="ru-RU" sz="2800" dirty="0" smtClean="0"/>
              <a:t>»;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освоение </a:t>
            </a:r>
            <a:r>
              <a:rPr lang="ru-RU" sz="2800" dirty="0"/>
              <a:t>информационно-коммуникационных средств решения учебных и практических задач.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989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группа результатов</a:t>
            </a:r>
            <a:br>
              <a:rPr lang="ru-RU" dirty="0" smtClean="0"/>
            </a:br>
            <a:r>
              <a:rPr lang="ru-RU" dirty="0" smtClean="0"/>
              <a:t>учащиеся осваивают навыки: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564904"/>
            <a:ext cx="7344816" cy="3456383"/>
          </a:xfrm>
        </p:spPr>
        <p:txBody>
          <a:bodyPr/>
          <a:lstStyle/>
          <a:p>
            <a:r>
              <a:rPr lang="ru-RU" sz="2800" dirty="0" smtClean="0"/>
              <a:t>описания </a:t>
            </a:r>
            <a:r>
              <a:rPr lang="ru-RU" sz="2800" dirty="0"/>
              <a:t>информации в двоичной системе </a:t>
            </a:r>
            <a:r>
              <a:rPr lang="ru-RU" sz="2800" dirty="0" smtClean="0"/>
              <a:t>счисления;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создания </a:t>
            </a:r>
            <a:r>
              <a:rPr lang="ru-RU" sz="2800" dirty="0"/>
              <a:t>алгоритмов и программ для решения учебных и практических задач.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342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</a:t>
            </a:r>
            <a:r>
              <a:rPr lang="ru-RU" smtClean="0"/>
              <a:t>группа результатов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учащиеся осваивают навыки: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19"/>
            <a:ext cx="7128792" cy="3014149"/>
          </a:xfrm>
        </p:spPr>
        <p:txBody>
          <a:bodyPr>
            <a:normAutofit/>
          </a:bodyPr>
          <a:lstStyle/>
          <a:p>
            <a:r>
              <a:rPr lang="ru-RU" sz="2800" dirty="0"/>
              <a:t>работы с различными программными системами и сервисами, как для решения задач, так и для организации личного пространства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35077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txBody>
          <a:bodyPr>
            <a:normAutofit/>
          </a:bodyPr>
          <a:lstStyle/>
          <a:p>
            <a:r>
              <a:rPr lang="ru-RU" b="1" i="1" dirty="0"/>
              <a:t>Результат </a:t>
            </a:r>
            <a:r>
              <a:rPr lang="ru-RU" b="1" i="1" dirty="0" smtClean="0"/>
              <a:t>1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Решение </a:t>
            </a:r>
            <a:r>
              <a:rPr lang="ru-RU" dirty="0"/>
              <a:t>учебных и практических задач средствами учебного предмета «Информатика».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513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Процесс решения такой задачи можно представить с помощью приема «черный ящик».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416824" cy="360381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ВХОД                                           ВЫХОД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429000"/>
            <a:ext cx="2088232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71800" y="3933056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3"/>
          </p:cNvCxnSpPr>
          <p:nvPr/>
        </p:nvCxnSpPr>
        <p:spPr>
          <a:xfrm>
            <a:off x="5652120" y="393305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9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процесса решения задачи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560840" cy="1224136"/>
          </a:xfrm>
        </p:spPr>
      </p:pic>
    </p:spTree>
    <p:extLst>
      <p:ext uri="{BB962C8B-B14F-4D97-AF65-F5344CB8AC3E}">
        <p14:creationId xmlns:p14="http://schemas.microsoft.com/office/powerpoint/2010/main" val="47696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процесса решения задачи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52449"/>
            <a:ext cx="5256584" cy="4294635"/>
          </a:xfrm>
        </p:spPr>
      </p:pic>
    </p:spTree>
    <p:extLst>
      <p:ext uri="{BB962C8B-B14F-4D97-AF65-F5344CB8AC3E}">
        <p14:creationId xmlns:p14="http://schemas.microsoft.com/office/powerpoint/2010/main" val="47696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</TotalTime>
  <Words>311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Особенности изучения учебного предмета «Информатика» в рамках компетентностно-ориентированной модели образовательного процесса</vt:lpstr>
      <vt:lpstr>Направления планируемых результатов:</vt:lpstr>
      <vt:lpstr>Две группы планируемых результатов:</vt:lpstr>
      <vt:lpstr>1 группа результатов учащиеся осваивают навыки:</vt:lpstr>
      <vt:lpstr>2 группа результатов учащиеся осваивают навыки:</vt:lpstr>
      <vt:lpstr>Результат 1.  Решение учебных и практических задач средствами учебного предмета «Информатика». </vt:lpstr>
      <vt:lpstr>Процесс решения такой задачи можно представить с помощью приема «черный ящик».</vt:lpstr>
      <vt:lpstr>Схема процесса решения задачи</vt:lpstr>
      <vt:lpstr>Схема процесса решения задачи</vt:lpstr>
      <vt:lpstr>Результат 2.  Освоение информационно-коммуникационных средств решения учебных и практических задач.</vt:lpstr>
      <vt:lpstr>Пример задачи  (ГИА 9 класс)</vt:lpstr>
      <vt:lpstr>Процесс решения такой задачи можно так же представить с помощью приема «черный ящик».</vt:lpstr>
      <vt:lpstr>Схема процесса решения задачи</vt:lpstr>
      <vt:lpstr>Схема процесса решения задачи</vt:lpstr>
      <vt:lpstr>  Представленная схема решения задач, направленных на освоение информационно-коммуникационных средств решения учебных и практических задач, на метауровне показывает, что: </vt:lpstr>
      <vt:lpstr>1. На этапе структурирования даются определения ссылок. С ним можно ознакомиться в учебнике.</vt:lpstr>
      <vt:lpstr>2. Осознание представленной теоретической информации происходит на этапе генезиса непосредственно при работе с таблицами. Учащимся предлагается произвести различные виды копирований формул и объяснить, какие при этом действия отображаются на экране и почему.</vt:lpstr>
      <vt:lpstr>В качестве учебной задачи можно предложить задачи из ГИА:</vt:lpstr>
      <vt:lpstr>Примером практико-ориентированной задачи может выступать следующая задача:   Произведите расчет о стоимости товара в рублях и долларах.</vt:lpstr>
      <vt:lpstr>3. На этапе самореализации учебные и практические задачи могут быть усложнены. Важно, что учащиеся при их решении действуют четко по логике вышеописанного процесса и поиск решения задачи осуществляется целенаправленно. В зависимости от сложности задачи будет усложняться или упрощаться репрезентационная модель.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изучения учебного предмета «Информатика» в рамках компетентностно-ориентированной модели образовательного процесса</dc:title>
  <dc:creator>Алексей</dc:creator>
  <cp:lastModifiedBy>Алексей</cp:lastModifiedBy>
  <cp:revision>10</cp:revision>
  <dcterms:created xsi:type="dcterms:W3CDTF">2012-05-21T04:01:42Z</dcterms:created>
  <dcterms:modified xsi:type="dcterms:W3CDTF">2012-05-21T07:29:52Z</dcterms:modified>
</cp:coreProperties>
</file>