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media/audio11.wav" ContentType="audio/x-wav"/>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00" r:id="rId4"/>
    <p:sldId id="257" r:id="rId5"/>
    <p:sldId id="258" r:id="rId6"/>
    <p:sldId id="263" r:id="rId7"/>
    <p:sldId id="264" r:id="rId8"/>
    <p:sldId id="265" r:id="rId9"/>
    <p:sldId id="266" r:id="rId10"/>
    <p:sldId id="267"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9" r:id="rId27"/>
    <p:sldId id="262"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CCFFFF"/>
    <a:srgbClr val="F3FFFF"/>
    <a:srgbClr val="E5FFFF"/>
    <a:srgbClr val="000099"/>
    <a:srgbClr val="FFFF00"/>
    <a:srgbClr val="3333FF"/>
    <a:srgbClr val="3366FF"/>
    <a:srgbClr val="CC99FF"/>
    <a:srgbClr val="CC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632" autoAdjust="0"/>
    <p:restoredTop sz="94660"/>
  </p:normalViewPr>
  <p:slideViewPr>
    <p:cSldViewPr snapToGrid="0">
      <p:cViewPr varScale="1">
        <p:scale>
          <a:sx n="38" d="100"/>
          <a:sy n="38" d="100"/>
        </p:scale>
        <p:origin x="-126" y="-74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40E8E82-4B69-4CF2-8C71-E79E0581567B}" type="datetimeFigureOut">
              <a:rPr lang="ru-RU" smtClean="0"/>
              <a:pPr/>
              <a:t>13.04.2023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4F6159-98D7-4F24-B705-62ACC70B9D3C}" type="slidenum">
              <a:rPr lang="ru-RU" smtClean="0"/>
              <a:pPr/>
              <a:t>‹#›</a:t>
            </a:fld>
            <a:endParaRPr lang="ru-RU"/>
          </a:p>
        </p:txBody>
      </p:sp>
    </p:spTree>
    <p:extLst>
      <p:ext uri="{BB962C8B-B14F-4D97-AF65-F5344CB8AC3E}">
        <p14:creationId xmlns:p14="http://schemas.microsoft.com/office/powerpoint/2010/main" xmlns="" val="888931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0E8E82-4B69-4CF2-8C71-E79E0581567B}" type="datetimeFigureOut">
              <a:rPr lang="ru-RU" smtClean="0"/>
              <a:pPr/>
              <a:t>13.04.2023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4F6159-98D7-4F24-B705-62ACC70B9D3C}" type="slidenum">
              <a:rPr lang="ru-RU" smtClean="0"/>
              <a:pPr/>
              <a:t>‹#›</a:t>
            </a:fld>
            <a:endParaRPr lang="ru-RU"/>
          </a:p>
        </p:txBody>
      </p:sp>
    </p:spTree>
    <p:extLst>
      <p:ext uri="{BB962C8B-B14F-4D97-AF65-F5344CB8AC3E}">
        <p14:creationId xmlns:p14="http://schemas.microsoft.com/office/powerpoint/2010/main" xmlns="" val="256210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0E8E82-4B69-4CF2-8C71-E79E0581567B}" type="datetimeFigureOut">
              <a:rPr lang="ru-RU" smtClean="0"/>
              <a:pPr/>
              <a:t>13.04.2023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4F6159-98D7-4F24-B705-62ACC70B9D3C}" type="slidenum">
              <a:rPr lang="ru-RU" smtClean="0"/>
              <a:pPr/>
              <a:t>‹#›</a:t>
            </a:fld>
            <a:endParaRPr lang="ru-RU"/>
          </a:p>
        </p:txBody>
      </p:sp>
    </p:spTree>
    <p:extLst>
      <p:ext uri="{BB962C8B-B14F-4D97-AF65-F5344CB8AC3E}">
        <p14:creationId xmlns:p14="http://schemas.microsoft.com/office/powerpoint/2010/main" xmlns="" val="459185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40E8E82-4B69-4CF2-8C71-E79E0581567B}" type="datetimeFigureOut">
              <a:rPr lang="ru-RU" smtClean="0">
                <a:solidFill>
                  <a:prstClr val="black">
                    <a:tint val="75000"/>
                  </a:prstClr>
                </a:solidFill>
              </a:rPr>
              <a:pPr/>
              <a:t>13.04.2023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054504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0E8E82-4B69-4CF2-8C71-E79E0581567B}" type="datetimeFigureOut">
              <a:rPr lang="ru-RU" smtClean="0">
                <a:solidFill>
                  <a:prstClr val="black">
                    <a:tint val="75000"/>
                  </a:prstClr>
                </a:solidFill>
              </a:rPr>
              <a:pPr/>
              <a:t>13.04.2023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605514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40E8E82-4B69-4CF2-8C71-E79E0581567B}" type="datetimeFigureOut">
              <a:rPr lang="ru-RU" smtClean="0">
                <a:solidFill>
                  <a:prstClr val="black">
                    <a:tint val="75000"/>
                  </a:prstClr>
                </a:solidFill>
              </a:rPr>
              <a:pPr/>
              <a:t>13.04.2023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636691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40E8E82-4B69-4CF2-8C71-E79E0581567B}" type="datetimeFigureOut">
              <a:rPr lang="ru-RU" smtClean="0">
                <a:solidFill>
                  <a:prstClr val="black">
                    <a:tint val="75000"/>
                  </a:prstClr>
                </a:solidFill>
              </a:rPr>
              <a:pPr/>
              <a:t>13.04.2023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393158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40E8E82-4B69-4CF2-8C71-E79E0581567B}" type="datetimeFigureOut">
              <a:rPr lang="ru-RU" smtClean="0">
                <a:solidFill>
                  <a:prstClr val="black">
                    <a:tint val="75000"/>
                  </a:prstClr>
                </a:solidFill>
              </a:rPr>
              <a:pPr/>
              <a:t>13.04.2023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851999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40E8E82-4B69-4CF2-8C71-E79E0581567B}" type="datetimeFigureOut">
              <a:rPr lang="ru-RU" smtClean="0">
                <a:solidFill>
                  <a:prstClr val="black">
                    <a:tint val="75000"/>
                  </a:prstClr>
                </a:solidFill>
              </a:rPr>
              <a:pPr/>
              <a:t>13.04.2023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127861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40E8E82-4B69-4CF2-8C71-E79E0581567B}" type="datetimeFigureOut">
              <a:rPr lang="ru-RU" smtClean="0">
                <a:solidFill>
                  <a:prstClr val="black">
                    <a:tint val="75000"/>
                  </a:prstClr>
                </a:solidFill>
              </a:rPr>
              <a:pPr/>
              <a:t>13.04.2023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790579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40E8E82-4B69-4CF2-8C71-E79E0581567B}" type="datetimeFigureOut">
              <a:rPr lang="ru-RU" smtClean="0">
                <a:solidFill>
                  <a:prstClr val="black">
                    <a:tint val="75000"/>
                  </a:prstClr>
                </a:solidFill>
              </a:rPr>
              <a:pPr/>
              <a:t>13.04.2023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03069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0E8E82-4B69-4CF2-8C71-E79E0581567B}" type="datetimeFigureOut">
              <a:rPr lang="ru-RU" smtClean="0"/>
              <a:pPr/>
              <a:t>13.04.2023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4F6159-98D7-4F24-B705-62ACC70B9D3C}" type="slidenum">
              <a:rPr lang="ru-RU" smtClean="0"/>
              <a:pPr/>
              <a:t>‹#›</a:t>
            </a:fld>
            <a:endParaRPr lang="ru-RU"/>
          </a:p>
        </p:txBody>
      </p:sp>
    </p:spTree>
    <p:extLst>
      <p:ext uri="{BB962C8B-B14F-4D97-AF65-F5344CB8AC3E}">
        <p14:creationId xmlns:p14="http://schemas.microsoft.com/office/powerpoint/2010/main" xmlns="" val="1800126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40E8E82-4B69-4CF2-8C71-E79E0581567B}" type="datetimeFigureOut">
              <a:rPr lang="ru-RU" smtClean="0">
                <a:solidFill>
                  <a:prstClr val="black">
                    <a:tint val="75000"/>
                  </a:prstClr>
                </a:solidFill>
              </a:rPr>
              <a:pPr/>
              <a:t>13.04.2023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956401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0E8E82-4B69-4CF2-8C71-E79E0581567B}" type="datetimeFigureOut">
              <a:rPr lang="ru-RU" smtClean="0">
                <a:solidFill>
                  <a:prstClr val="black">
                    <a:tint val="75000"/>
                  </a:prstClr>
                </a:solidFill>
              </a:rPr>
              <a:pPr/>
              <a:t>13.04.2023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352009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0E8E82-4B69-4CF2-8C71-E79E0581567B}" type="datetimeFigureOut">
              <a:rPr lang="ru-RU" smtClean="0">
                <a:solidFill>
                  <a:prstClr val="black">
                    <a:tint val="75000"/>
                  </a:prstClr>
                </a:solidFill>
              </a:rPr>
              <a:pPr/>
              <a:t>13.04.2023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089284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40E8E82-4B69-4CF2-8C71-E79E0581567B}" type="datetimeFigureOut">
              <a:rPr lang="ru-RU" smtClean="0"/>
              <a:pPr/>
              <a:t>13.04.2023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4F6159-98D7-4F24-B705-62ACC70B9D3C}" type="slidenum">
              <a:rPr lang="ru-RU" smtClean="0"/>
              <a:pPr/>
              <a:t>‹#›</a:t>
            </a:fld>
            <a:endParaRPr lang="ru-RU"/>
          </a:p>
        </p:txBody>
      </p:sp>
    </p:spTree>
    <p:extLst>
      <p:ext uri="{BB962C8B-B14F-4D97-AF65-F5344CB8AC3E}">
        <p14:creationId xmlns:p14="http://schemas.microsoft.com/office/powerpoint/2010/main" xmlns="" val="235868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40E8E82-4B69-4CF2-8C71-E79E0581567B}" type="datetimeFigureOut">
              <a:rPr lang="ru-RU" smtClean="0"/>
              <a:pPr/>
              <a:t>13.04.2023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4F6159-98D7-4F24-B705-62ACC70B9D3C}" type="slidenum">
              <a:rPr lang="ru-RU" smtClean="0"/>
              <a:pPr/>
              <a:t>‹#›</a:t>
            </a:fld>
            <a:endParaRPr lang="ru-RU"/>
          </a:p>
        </p:txBody>
      </p:sp>
    </p:spTree>
    <p:extLst>
      <p:ext uri="{BB962C8B-B14F-4D97-AF65-F5344CB8AC3E}">
        <p14:creationId xmlns:p14="http://schemas.microsoft.com/office/powerpoint/2010/main" xmlns="" val="241466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40E8E82-4B69-4CF2-8C71-E79E0581567B}" type="datetimeFigureOut">
              <a:rPr lang="ru-RU" smtClean="0"/>
              <a:pPr/>
              <a:t>13.04.2023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64F6159-98D7-4F24-B705-62ACC70B9D3C}" type="slidenum">
              <a:rPr lang="ru-RU" smtClean="0"/>
              <a:pPr/>
              <a:t>‹#›</a:t>
            </a:fld>
            <a:endParaRPr lang="ru-RU"/>
          </a:p>
        </p:txBody>
      </p:sp>
    </p:spTree>
    <p:extLst>
      <p:ext uri="{BB962C8B-B14F-4D97-AF65-F5344CB8AC3E}">
        <p14:creationId xmlns:p14="http://schemas.microsoft.com/office/powerpoint/2010/main" xmlns="" val="18185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40E8E82-4B69-4CF2-8C71-E79E0581567B}" type="datetimeFigureOut">
              <a:rPr lang="ru-RU" smtClean="0"/>
              <a:pPr/>
              <a:t>13.04.2023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64F6159-98D7-4F24-B705-62ACC70B9D3C}" type="slidenum">
              <a:rPr lang="ru-RU" smtClean="0"/>
              <a:pPr/>
              <a:t>‹#›</a:t>
            </a:fld>
            <a:endParaRPr lang="ru-RU"/>
          </a:p>
        </p:txBody>
      </p:sp>
    </p:spTree>
    <p:extLst>
      <p:ext uri="{BB962C8B-B14F-4D97-AF65-F5344CB8AC3E}">
        <p14:creationId xmlns:p14="http://schemas.microsoft.com/office/powerpoint/2010/main" xmlns="" val="57650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40E8E82-4B69-4CF2-8C71-E79E0581567B}" type="datetimeFigureOut">
              <a:rPr lang="ru-RU" smtClean="0"/>
              <a:pPr/>
              <a:t>13.04.2023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64F6159-98D7-4F24-B705-62ACC70B9D3C}" type="slidenum">
              <a:rPr lang="ru-RU" smtClean="0"/>
              <a:pPr/>
              <a:t>‹#›</a:t>
            </a:fld>
            <a:endParaRPr lang="ru-RU"/>
          </a:p>
        </p:txBody>
      </p:sp>
    </p:spTree>
    <p:extLst>
      <p:ext uri="{BB962C8B-B14F-4D97-AF65-F5344CB8AC3E}">
        <p14:creationId xmlns:p14="http://schemas.microsoft.com/office/powerpoint/2010/main" xmlns="" val="2021103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40E8E82-4B69-4CF2-8C71-E79E0581567B}" type="datetimeFigureOut">
              <a:rPr lang="ru-RU" smtClean="0"/>
              <a:pPr/>
              <a:t>13.04.2023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4F6159-98D7-4F24-B705-62ACC70B9D3C}" type="slidenum">
              <a:rPr lang="ru-RU" smtClean="0"/>
              <a:pPr/>
              <a:t>‹#›</a:t>
            </a:fld>
            <a:endParaRPr lang="ru-RU"/>
          </a:p>
        </p:txBody>
      </p:sp>
    </p:spTree>
    <p:extLst>
      <p:ext uri="{BB962C8B-B14F-4D97-AF65-F5344CB8AC3E}">
        <p14:creationId xmlns:p14="http://schemas.microsoft.com/office/powerpoint/2010/main" xmlns="" val="3789128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40E8E82-4B69-4CF2-8C71-E79E0581567B}" type="datetimeFigureOut">
              <a:rPr lang="ru-RU" smtClean="0"/>
              <a:pPr/>
              <a:t>13.04.2023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4F6159-98D7-4F24-B705-62ACC70B9D3C}" type="slidenum">
              <a:rPr lang="ru-RU" smtClean="0"/>
              <a:pPr/>
              <a:t>‹#›</a:t>
            </a:fld>
            <a:endParaRPr lang="ru-RU"/>
          </a:p>
        </p:txBody>
      </p:sp>
    </p:spTree>
    <p:extLst>
      <p:ext uri="{BB962C8B-B14F-4D97-AF65-F5344CB8AC3E}">
        <p14:creationId xmlns:p14="http://schemas.microsoft.com/office/powerpoint/2010/main" xmlns="" val="3082091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E8E82-4B69-4CF2-8C71-E79E0581567B}" type="datetimeFigureOut">
              <a:rPr lang="ru-RU" smtClean="0"/>
              <a:pPr/>
              <a:t>13.04.2023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F6159-98D7-4F24-B705-62ACC70B9D3C}" type="slidenum">
              <a:rPr lang="ru-RU" smtClean="0"/>
              <a:pPr/>
              <a:t>‹#›</a:t>
            </a:fld>
            <a:endParaRPr lang="ru-RU"/>
          </a:p>
        </p:txBody>
      </p:sp>
    </p:spTree>
    <p:extLst>
      <p:ext uri="{BB962C8B-B14F-4D97-AF65-F5344CB8AC3E}">
        <p14:creationId xmlns:p14="http://schemas.microsoft.com/office/powerpoint/2010/main" xmlns="" val="188448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E8E82-4B69-4CF2-8C71-E79E0581567B}" type="datetimeFigureOut">
              <a:rPr lang="ru-RU" smtClean="0">
                <a:solidFill>
                  <a:prstClr val="black">
                    <a:tint val="75000"/>
                  </a:prstClr>
                </a:solidFill>
              </a:rPr>
              <a:pPr/>
              <a:t>13.04.2023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426723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2.jpeg"/><Relationship Id="rId21" Type="http://schemas.openxmlformats.org/officeDocument/2006/relationships/image" Target="../media/image26.png"/><Relationship Id="rId34" Type="http://schemas.openxmlformats.org/officeDocument/2006/relationships/image" Target="../media/image39.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png"/><Relationship Id="rId2" Type="http://schemas.openxmlformats.org/officeDocument/2006/relationships/audio" Target="../media/audio1.wav"/><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6.png"/><Relationship Id="rId24" Type="http://schemas.openxmlformats.org/officeDocument/2006/relationships/image" Target="../media/image29.png"/><Relationship Id="rId32" Type="http://schemas.openxmlformats.org/officeDocument/2006/relationships/image" Target="../media/image37.png"/><Relationship Id="rId5" Type="http://schemas.openxmlformats.org/officeDocument/2006/relationships/image" Target="../media/image11.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36" Type="http://schemas.openxmlformats.org/officeDocument/2006/relationships/audio" Target="../media/audio11.wav"/><Relationship Id="rId10" Type="http://schemas.openxmlformats.org/officeDocument/2006/relationships/image" Target="../media/image15.pn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png"/><Relationship Id="rId35"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hyperlink" Target="https://www.pngwing.com/ru/free-png-ztsvo/download" TargetMode="External"/><Relationship Id="rId3" Type="http://schemas.openxmlformats.org/officeDocument/2006/relationships/hyperlink" Target="https://techrocks.ru/2021/04/12/pure-html-and-css-background-animations/" TargetMode="External"/><Relationship Id="rId7" Type="http://schemas.openxmlformats.org/officeDocument/2006/relationships/hyperlink" Target="https://www.pngwing.com/ru/free-png-ywojl/download" TargetMode="External"/><Relationship Id="rId12" Type="http://schemas.openxmlformats.org/officeDocument/2006/relationships/hyperlink" Target="https://www.pngwing.com/ru/free-png-bnuxe/download"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www.pngwing.com/ru/free-png-mviba/download" TargetMode="External"/><Relationship Id="rId11" Type="http://schemas.openxmlformats.org/officeDocument/2006/relationships/hyperlink" Target="https://www.pngwing.com/ru/free-png-bivux/download" TargetMode="External"/><Relationship Id="rId5" Type="http://schemas.openxmlformats.org/officeDocument/2006/relationships/hyperlink" Target="https://www.pngwing.com/ru/free-png-dhlpp/download" TargetMode="External"/><Relationship Id="rId10" Type="http://schemas.openxmlformats.org/officeDocument/2006/relationships/hyperlink" Target="https://www.pngwing.com/ru/free-png-yptzd/download" TargetMode="External"/><Relationship Id="rId4" Type="http://schemas.openxmlformats.org/officeDocument/2006/relationships/hyperlink" Target="https://thypix.com/ru/sinie-golubye-strelki-v-png/" TargetMode="External"/><Relationship Id="rId9" Type="http://schemas.openxmlformats.org/officeDocument/2006/relationships/hyperlink" Target="https://www.pngwing.com/ru/free-png-bzizs/download"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slide" Target="slide21.xml"/><Relationship Id="rId26" Type="http://schemas.openxmlformats.org/officeDocument/2006/relationships/image" Target="../media/image5.png"/><Relationship Id="rId3" Type="http://schemas.openxmlformats.org/officeDocument/2006/relationships/slide" Target="slide4.xml"/><Relationship Id="rId21" Type="http://schemas.openxmlformats.org/officeDocument/2006/relationships/slide" Target="slide18.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22.xml"/><Relationship Id="rId25" Type="http://schemas.openxmlformats.org/officeDocument/2006/relationships/image" Target="../media/image4.png"/><Relationship Id="rId2" Type="http://schemas.openxmlformats.org/officeDocument/2006/relationships/image" Target="../media/image2.jpeg"/><Relationship Id="rId16" Type="http://schemas.openxmlformats.org/officeDocument/2006/relationships/slide" Target="slide24.xml"/><Relationship Id="rId20" Type="http://schemas.openxmlformats.org/officeDocument/2006/relationships/slide" Target="slide19.xml"/><Relationship Id="rId29"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11.xml"/><Relationship Id="rId24" Type="http://schemas.openxmlformats.org/officeDocument/2006/relationships/slide" Target="slide25.xml"/><Relationship Id="rId5" Type="http://schemas.openxmlformats.org/officeDocument/2006/relationships/slide" Target="slide6.xml"/><Relationship Id="rId15" Type="http://schemas.openxmlformats.org/officeDocument/2006/relationships/slide" Target="slide15.xml"/><Relationship Id="rId23" Type="http://schemas.openxmlformats.org/officeDocument/2006/relationships/slide" Target="slide16.xml"/><Relationship Id="rId28" Type="http://schemas.openxmlformats.org/officeDocument/2006/relationships/image" Target="../media/image7.png"/><Relationship Id="rId10" Type="http://schemas.openxmlformats.org/officeDocument/2006/relationships/slide" Target="slide12.xml"/><Relationship Id="rId19" Type="http://schemas.openxmlformats.org/officeDocument/2006/relationships/slide" Target="slide20.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23.xml"/><Relationship Id="rId22" Type="http://schemas.openxmlformats.org/officeDocument/2006/relationships/slide" Target="slide17.xml"/><Relationship Id="rId27"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Лента лицом вверх 4"/>
          <p:cNvSpPr/>
          <p:nvPr/>
        </p:nvSpPr>
        <p:spPr>
          <a:xfrm>
            <a:off x="2366683" y="2528047"/>
            <a:ext cx="7458635" cy="1411941"/>
          </a:xfrm>
          <a:prstGeom prst="ribbon2">
            <a:avLst>
              <a:gd name="adj1" fmla="val 33333"/>
              <a:gd name="adj2" fmla="val 75000"/>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i="1" dirty="0" smtClean="0">
                <a:solidFill>
                  <a:srgbClr val="000099"/>
                </a:solidFill>
                <a:latin typeface="Bookman Old Style" panose="02050604050505020204" pitchFamily="18" charset="0"/>
              </a:rPr>
              <a:t>Причастие</a:t>
            </a:r>
            <a:r>
              <a:rPr lang="ru-RU" sz="4800" b="1" i="1" dirty="0" smtClean="0">
                <a:solidFill>
                  <a:srgbClr val="000099"/>
                </a:solidFill>
                <a:latin typeface="Bookman Old Style" panose="02050604050505020204" pitchFamily="18" charset="0"/>
              </a:rPr>
              <a:t> </a:t>
            </a:r>
            <a:endParaRPr lang="ru-RU" b="1" i="1" dirty="0">
              <a:solidFill>
                <a:srgbClr val="000099"/>
              </a:solidFill>
              <a:latin typeface="Bookman Old Style" panose="02050604050505020204" pitchFamily="18" charset="0"/>
            </a:endParaRPr>
          </a:p>
        </p:txBody>
      </p:sp>
      <p:sp>
        <p:nvSpPr>
          <p:cNvPr id="6" name="Лента лицом вниз 5"/>
          <p:cNvSpPr/>
          <p:nvPr/>
        </p:nvSpPr>
        <p:spPr>
          <a:xfrm>
            <a:off x="2969985" y="518699"/>
            <a:ext cx="6163473" cy="812272"/>
          </a:xfrm>
          <a:prstGeom prst="ribbon">
            <a:avLst>
              <a:gd name="adj1" fmla="val 16667"/>
              <a:gd name="adj2" fmla="val 75000"/>
            </a:avLst>
          </a:prstGeom>
          <a:solidFill>
            <a:srgbClr val="E5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000099"/>
                </a:solidFill>
                <a:latin typeface="Segoe Script" panose="030B0504020000000003" pitchFamily="66" charset="0"/>
              </a:rPr>
              <a:t>Дидактическая игра </a:t>
            </a:r>
          </a:p>
          <a:p>
            <a:pPr algn="ctr"/>
            <a:r>
              <a:rPr lang="ru-RU" sz="2000" b="1" dirty="0" smtClean="0">
                <a:solidFill>
                  <a:srgbClr val="000099"/>
                </a:solidFill>
                <a:latin typeface="Segoe Script" panose="030B0504020000000003" pitchFamily="66" charset="0"/>
              </a:rPr>
              <a:t>«</a:t>
            </a:r>
            <a:r>
              <a:rPr lang="ru-RU" sz="2000" b="1" dirty="0" err="1" smtClean="0">
                <a:solidFill>
                  <a:srgbClr val="000099"/>
                </a:solidFill>
                <a:latin typeface="Segoe Script" panose="030B0504020000000003" pitchFamily="66" charset="0"/>
              </a:rPr>
              <a:t>ходилка</a:t>
            </a:r>
            <a:r>
              <a:rPr lang="ru-RU" sz="2000" b="1" dirty="0" smtClean="0">
                <a:solidFill>
                  <a:srgbClr val="000099"/>
                </a:solidFill>
                <a:latin typeface="Segoe Script" panose="030B0504020000000003" pitchFamily="66" charset="0"/>
              </a:rPr>
              <a:t> – </a:t>
            </a:r>
            <a:r>
              <a:rPr lang="ru-RU" sz="2000" b="1" dirty="0" err="1" smtClean="0">
                <a:solidFill>
                  <a:srgbClr val="000099"/>
                </a:solidFill>
                <a:latin typeface="Segoe Script" panose="030B0504020000000003" pitchFamily="66" charset="0"/>
              </a:rPr>
              <a:t>бродилка</a:t>
            </a:r>
            <a:r>
              <a:rPr lang="ru-RU" sz="2000" b="1" dirty="0" smtClean="0">
                <a:solidFill>
                  <a:srgbClr val="000099"/>
                </a:solidFill>
                <a:latin typeface="Segoe Script" panose="030B0504020000000003" pitchFamily="66" charset="0"/>
              </a:rPr>
              <a:t>»</a:t>
            </a:r>
            <a:endParaRPr lang="ru-RU" sz="2000" b="1" dirty="0">
              <a:solidFill>
                <a:srgbClr val="000099"/>
              </a:solidFill>
              <a:latin typeface="Segoe Script" panose="030B0504020000000003" pitchFamily="66" charset="0"/>
            </a:endParaRPr>
          </a:p>
        </p:txBody>
      </p:sp>
      <p:sp>
        <p:nvSpPr>
          <p:cNvPr id="8" name="Подзаголовок 2"/>
          <p:cNvSpPr txBox="1">
            <a:spLocks/>
          </p:cNvSpPr>
          <p:nvPr/>
        </p:nvSpPr>
        <p:spPr>
          <a:xfrm>
            <a:off x="8668387" y="5455906"/>
            <a:ext cx="3265505" cy="1160047"/>
          </a:xfrm>
          <a:prstGeom prst="rect">
            <a:avLst/>
          </a:prstGeom>
          <a:solidFill>
            <a:srgbClr val="F3FFFF"/>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1600" b="1" i="1"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sym typeface="+mn-ea"/>
              </a:rPr>
              <a:t>Подготовила </a:t>
            </a:r>
            <a:endParaRPr kumimoji="0" lang="ru-RU" sz="1600" b="1" i="1"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1600" b="1" i="1"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sym typeface="+mn-ea"/>
              </a:rPr>
              <a:t>Качко Оксана Владимировна, учитель русского языка и литературы</a:t>
            </a:r>
            <a:endParaRPr kumimoji="0" lang="ru-RU" sz="1600" b="1" i="1"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ru-RU" sz="2000" b="1" i="1"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1" name="Управляющая кнопка: сведения 10">
            <a:hlinkClick r:id="" action="ppaction://hlinkshowjump?jump=lastslide" highlightClick="1"/>
          </p:cNvPr>
          <p:cNvSpPr/>
          <p:nvPr/>
        </p:nvSpPr>
        <p:spPr>
          <a:xfrm>
            <a:off x="233788" y="5941777"/>
            <a:ext cx="821410" cy="674176"/>
          </a:xfrm>
          <a:prstGeom prst="actionButtonInformation">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4033496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9966FF"/>
            </a:solidFill>
            <a:ln>
              <a:solidFill>
                <a:schemeClr val="accent1"/>
              </a:solid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kumimoji="0" lang="ru-RU" sz="6000" b="1" i="0" u="none" strike="noStrike" kern="0" cap="none" spc="0" normalizeH="0" baseline="0" noProof="0" dirty="0" smtClean="0">
                  <a:ln>
                    <a:noFill/>
                  </a:ln>
                  <a:solidFill>
                    <a:schemeClr val="bg1"/>
                  </a:solidFill>
                  <a:effectLst/>
                  <a:uLnTx/>
                  <a:uFillTx/>
                  <a:latin typeface="Arial"/>
                  <a:ea typeface="Arial"/>
                  <a:cs typeface="Arial"/>
                  <a:sym typeface="Arial"/>
                </a:rPr>
                <a:t>7</a:t>
              </a:r>
              <a:endParaRPr kumimoji="0" sz="60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9966FF"/>
            </a:solidFill>
            <a:ln>
              <a:solidFill>
                <a:schemeClr val="accent1"/>
              </a:solid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100" b="0" i="0" u="none" strike="noStrike" kern="0" cap="none" spc="0" normalizeH="0" baseline="0" noProof="0" dirty="0" smtClean="0">
                  <a:ln>
                    <a:noFill/>
                  </a:ln>
                  <a:solidFill>
                    <a:srgbClr val="FFFFFF"/>
                  </a:solidFill>
                  <a:effectLst/>
                  <a:uLnTx/>
                  <a:uFillTx/>
                  <a:latin typeface="Boogaloo"/>
                  <a:ea typeface="Boogaloo"/>
                  <a:cs typeface="Boogaloo"/>
                  <a:sym typeface="Boogaloo"/>
                </a:rPr>
                <a:t>Ответ </a:t>
              </a:r>
              <a:endParaRPr kumimoji="0" sz="3100" b="0" i="0" u="none" strike="noStrike" kern="0" cap="none" spc="0" normalizeH="0" baseline="0" noProof="0" dirty="0">
                <a:ln>
                  <a:noFill/>
                </a:ln>
                <a:solidFill>
                  <a:srgbClr val="FFFFFF"/>
                </a:solidFill>
                <a:effectLst/>
                <a:uLnTx/>
                <a:uFillTx/>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443425" y="2652796"/>
            <a:ext cx="3886199" cy="1938992"/>
          </a:xfrm>
          <a:prstGeom prst="rect">
            <a:avLst/>
          </a:prstGeom>
          <a:noFill/>
        </p:spPr>
        <p:txBody>
          <a:bodyPr wrap="square" rtlCol="0">
            <a:spAutoFit/>
          </a:bodyPr>
          <a:lstStyle/>
          <a:p>
            <a:pPr algn="ctr"/>
            <a:r>
              <a:rPr lang="ru-RU" sz="4000" b="1" dirty="0" smtClean="0">
                <a:solidFill>
                  <a:srgbClr val="3366FF"/>
                </a:solidFill>
              </a:rPr>
              <a:t>Что обозначают действительные причастия?</a:t>
            </a:r>
            <a:endParaRPr lang="ru-RU" sz="40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9966FF"/>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 name="TextBox 11"/>
            <p:cNvSpPr txBox="1"/>
            <p:nvPr/>
          </p:nvSpPr>
          <p:spPr>
            <a:xfrm>
              <a:off x="6580341" y="1724025"/>
              <a:ext cx="4120500" cy="3539430"/>
            </a:xfrm>
            <a:prstGeom prst="rect">
              <a:avLst/>
            </a:prstGeom>
            <a:noFill/>
          </p:spPr>
          <p:txBody>
            <a:bodyPr wrap="square" rtlCol="0">
              <a:spAutoFit/>
            </a:bodyPr>
            <a:lstStyle/>
            <a:p>
              <a:pPr algn="ctr"/>
              <a:r>
                <a:rPr lang="ru-RU" sz="3200" b="1" dirty="0" smtClean="0">
                  <a:solidFill>
                    <a:schemeClr val="bg1"/>
                  </a:solidFill>
                </a:rPr>
                <a:t>Действительные причастия обозначают временной признак по действию, который выполняется </a:t>
              </a:r>
              <a:r>
                <a:rPr lang="ru-RU" sz="3200" b="1" u="sng" dirty="0" smtClean="0">
                  <a:solidFill>
                    <a:schemeClr val="bg1"/>
                  </a:solidFill>
                </a:rPr>
                <a:t>самим предметом</a:t>
              </a:r>
              <a:r>
                <a:rPr lang="ru-RU" sz="3200" b="1" dirty="0" smtClean="0">
                  <a:solidFill>
                    <a:schemeClr val="bg1"/>
                  </a:solidFill>
                </a:rPr>
                <a:t>.</a:t>
              </a:r>
              <a:endParaRPr lang="ru-RU" sz="3200" b="1" dirty="0">
                <a:solidFill>
                  <a:schemeClr val="bg1"/>
                </a:solidFill>
              </a:endParaRPr>
            </a:p>
          </p:txBody>
        </p:sp>
      </p:grpSp>
    </p:spTree>
    <p:extLst>
      <p:ext uri="{BB962C8B-B14F-4D97-AF65-F5344CB8AC3E}">
        <p14:creationId xmlns:p14="http://schemas.microsoft.com/office/powerpoint/2010/main" xmlns="" val="171691787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6FA8DC"/>
            </a:solidFill>
            <a:ln>
              <a:no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8</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chemeClr val="accent1"/>
            </a:solidFill>
            <a:ln>
              <a:no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452625" y="2278334"/>
            <a:ext cx="3886199" cy="2554545"/>
          </a:xfrm>
          <a:prstGeom prst="rect">
            <a:avLst/>
          </a:prstGeom>
          <a:noFill/>
        </p:spPr>
        <p:txBody>
          <a:bodyPr wrap="square" rtlCol="0">
            <a:spAutoFit/>
          </a:bodyPr>
          <a:lstStyle/>
          <a:p>
            <a:pPr algn="ctr"/>
            <a:r>
              <a:rPr lang="ru-RU" sz="4000" b="1" dirty="0" smtClean="0">
                <a:solidFill>
                  <a:srgbClr val="3366FF"/>
                </a:solidFill>
              </a:rPr>
              <a:t>Перечислите суффиксы страдательных причастий.</a:t>
            </a:r>
            <a:endParaRPr lang="ru-RU" sz="40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3" name="Группа 2"/>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chemeClr val="accent1"/>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2" name="TextBox 11"/>
            <p:cNvSpPr txBox="1"/>
            <p:nvPr/>
          </p:nvSpPr>
          <p:spPr>
            <a:xfrm>
              <a:off x="6507891" y="1539671"/>
              <a:ext cx="4120500" cy="3539430"/>
            </a:xfrm>
            <a:prstGeom prst="rect">
              <a:avLst/>
            </a:prstGeom>
            <a:noFill/>
          </p:spPr>
          <p:txBody>
            <a:bodyPr wrap="square" rtlCol="0">
              <a:spAutoFit/>
            </a:bodyPr>
            <a:lstStyle/>
            <a:p>
              <a:pPr algn="ctr"/>
              <a:r>
                <a:rPr lang="ru-RU" sz="3200" b="1" dirty="0" smtClean="0">
                  <a:solidFill>
                    <a:schemeClr val="bg1"/>
                  </a:solidFill>
                </a:rPr>
                <a:t>Суффиксы страдательных причастий прошедшего времени -Т-, -Н-, -НН-, -ЕНН-; настоящего времени </a:t>
              </a:r>
            </a:p>
            <a:p>
              <a:pPr algn="ctr"/>
              <a:r>
                <a:rPr lang="ru-RU" sz="3200" b="1" dirty="0" smtClean="0">
                  <a:solidFill>
                    <a:schemeClr val="bg1"/>
                  </a:solidFill>
                </a:rPr>
                <a:t>-ОМ-, -ЕМ-, -ИМ-.</a:t>
              </a:r>
              <a:endParaRPr lang="ru-RU" sz="3200" b="1" dirty="0">
                <a:solidFill>
                  <a:schemeClr val="bg1"/>
                </a:solidFill>
              </a:endParaRPr>
            </a:p>
          </p:txBody>
        </p:sp>
      </p:grpSp>
    </p:spTree>
    <p:extLst>
      <p:ext uri="{BB962C8B-B14F-4D97-AF65-F5344CB8AC3E}">
        <p14:creationId xmlns:p14="http://schemas.microsoft.com/office/powerpoint/2010/main" xmlns="" val="3939407663"/>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00B050"/>
            </a:solidFill>
            <a:ln>
              <a:solidFill>
                <a:srgbClr val="00B050"/>
              </a:solid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a:solidFill>
                    <a:schemeClr val="bg1"/>
                  </a:solidFill>
                  <a:latin typeface="Arial"/>
                  <a:ea typeface="Arial"/>
                  <a:cs typeface="Arial"/>
                  <a:sym typeface="Arial"/>
                </a:rPr>
                <a:t>9</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00B050"/>
            </a:solidFill>
            <a:ln>
              <a:solidFill>
                <a:srgbClr val="00B050"/>
              </a:solid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443425" y="2229951"/>
            <a:ext cx="3886199" cy="2554545"/>
          </a:xfrm>
          <a:prstGeom prst="rect">
            <a:avLst/>
          </a:prstGeom>
          <a:noFill/>
        </p:spPr>
        <p:txBody>
          <a:bodyPr wrap="square" rtlCol="0">
            <a:spAutoFit/>
          </a:bodyPr>
          <a:lstStyle/>
          <a:p>
            <a:pPr algn="ctr"/>
            <a:r>
              <a:rPr lang="ru-RU" sz="4000" b="1" dirty="0" smtClean="0">
                <a:solidFill>
                  <a:srgbClr val="3366FF"/>
                </a:solidFill>
              </a:rPr>
              <a:t>Перечислите суффиксы действительных причастий.</a:t>
            </a:r>
            <a:endParaRPr lang="ru-RU" sz="40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00B050"/>
              </a:solidFill>
              <a:ln w="381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2" name="TextBox 11"/>
            <p:cNvSpPr txBox="1"/>
            <p:nvPr/>
          </p:nvSpPr>
          <p:spPr>
            <a:xfrm>
              <a:off x="6507891" y="1491288"/>
              <a:ext cx="4120500" cy="4031873"/>
            </a:xfrm>
            <a:prstGeom prst="rect">
              <a:avLst/>
            </a:prstGeom>
            <a:noFill/>
          </p:spPr>
          <p:txBody>
            <a:bodyPr wrap="square" rtlCol="0">
              <a:spAutoFit/>
            </a:bodyPr>
            <a:lstStyle/>
            <a:p>
              <a:pPr algn="ctr"/>
              <a:r>
                <a:rPr lang="ru-RU" sz="3200" b="1" dirty="0" smtClean="0">
                  <a:solidFill>
                    <a:schemeClr val="bg1"/>
                  </a:solidFill>
                </a:rPr>
                <a:t>Суффиксы действительных причастий прошедшего времени -ВШ-, -Ш-; </a:t>
              </a:r>
            </a:p>
            <a:p>
              <a:pPr algn="ctr"/>
              <a:r>
                <a:rPr lang="ru-RU" sz="3200" b="1" dirty="0" smtClean="0">
                  <a:solidFill>
                    <a:schemeClr val="bg1"/>
                  </a:solidFill>
                </a:rPr>
                <a:t>настоящего времени </a:t>
              </a:r>
            </a:p>
            <a:p>
              <a:pPr algn="ctr"/>
              <a:r>
                <a:rPr lang="ru-RU" sz="3200" b="1" dirty="0" smtClean="0">
                  <a:solidFill>
                    <a:schemeClr val="bg1"/>
                  </a:solidFill>
                </a:rPr>
                <a:t>-УЩ-, -ЮЩ-, </a:t>
              </a:r>
            </a:p>
            <a:p>
              <a:pPr algn="ctr"/>
              <a:r>
                <a:rPr lang="ru-RU" sz="3200" b="1" dirty="0" smtClean="0">
                  <a:solidFill>
                    <a:schemeClr val="bg1"/>
                  </a:solidFill>
                </a:rPr>
                <a:t>-АЩ-, -ЯЩ-.</a:t>
              </a:r>
              <a:endParaRPr lang="ru-RU" sz="3200" b="1" dirty="0">
                <a:solidFill>
                  <a:schemeClr val="bg1"/>
                </a:solidFill>
              </a:endParaRPr>
            </a:p>
          </p:txBody>
        </p:sp>
      </p:grpSp>
    </p:spTree>
    <p:extLst>
      <p:ext uri="{BB962C8B-B14F-4D97-AF65-F5344CB8AC3E}">
        <p14:creationId xmlns:p14="http://schemas.microsoft.com/office/powerpoint/2010/main" xmlns="" val="212382841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 name="Google Shape;158;p12"/>
            <p:cNvSpPr/>
            <p:nvPr/>
          </p:nvSpPr>
          <p:spPr>
            <a:xfrm>
              <a:off x="1260173" y="422625"/>
              <a:ext cx="4283700" cy="1301400"/>
            </a:xfrm>
            <a:prstGeom prst="round2SameRect">
              <a:avLst>
                <a:gd name="adj1" fmla="val 16667"/>
                <a:gd name="adj2" fmla="val 0"/>
              </a:avLst>
            </a:prstGeom>
            <a:solidFill>
              <a:srgbClr val="FFC000"/>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ru-RU" sz="6000" b="1" kern="0" dirty="0" smtClean="0">
                  <a:solidFill>
                    <a:schemeClr val="bg1"/>
                  </a:solidFill>
                  <a:latin typeface="Arial"/>
                  <a:ea typeface="Arial"/>
                  <a:cs typeface="Arial"/>
                  <a:sym typeface="Arial"/>
                </a:rPr>
                <a:t>10</a:t>
              </a:r>
              <a:endParaRPr kumimoji="0" sz="60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FFC000"/>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100" b="0" i="0" u="none" strike="noStrike" kern="0" cap="none" spc="0" normalizeH="0" baseline="0" noProof="0" dirty="0" smtClean="0">
                  <a:ln>
                    <a:noFill/>
                  </a:ln>
                  <a:solidFill>
                    <a:srgbClr val="FFFFFF"/>
                  </a:solidFill>
                  <a:effectLst/>
                  <a:uLnTx/>
                  <a:uFillTx/>
                  <a:latin typeface="Boogaloo"/>
                  <a:ea typeface="Boogaloo"/>
                  <a:cs typeface="Boogaloo"/>
                  <a:sym typeface="Boogaloo"/>
                </a:rPr>
                <a:t>Ответ </a:t>
              </a:r>
              <a:endParaRPr kumimoji="0" sz="3100" b="0" i="0" u="none" strike="noStrike" kern="0" cap="none" spc="0" normalizeH="0" baseline="0" noProof="0" dirty="0">
                <a:ln>
                  <a:noFill/>
                </a:ln>
                <a:solidFill>
                  <a:srgbClr val="FFFFFF"/>
                </a:solidFill>
                <a:effectLst/>
                <a:uLnTx/>
                <a:uFillTx/>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260173" y="2003612"/>
            <a:ext cx="4268252" cy="3416320"/>
          </a:xfrm>
          <a:prstGeom prst="rect">
            <a:avLst/>
          </a:prstGeom>
          <a:noFill/>
        </p:spPr>
        <p:txBody>
          <a:bodyPr wrap="square" rtlCol="0">
            <a:spAutoFit/>
          </a:bodyPr>
          <a:lstStyle/>
          <a:p>
            <a:pPr algn="ctr"/>
            <a:r>
              <a:rPr lang="ru-RU" sz="3600" b="1" dirty="0" smtClean="0">
                <a:solidFill>
                  <a:srgbClr val="3366FF"/>
                </a:solidFill>
              </a:rPr>
              <a:t>От чего зависит правописание суффиксов причастий настоящего времени?</a:t>
            </a:r>
            <a:endParaRPr lang="ru-RU" sz="36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FFC000"/>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 name="TextBox 11"/>
            <p:cNvSpPr txBox="1"/>
            <p:nvPr/>
          </p:nvSpPr>
          <p:spPr>
            <a:xfrm>
              <a:off x="6507891" y="1073325"/>
              <a:ext cx="4120500" cy="4801314"/>
            </a:xfrm>
            <a:prstGeom prst="rect">
              <a:avLst/>
            </a:prstGeom>
            <a:noFill/>
          </p:spPr>
          <p:txBody>
            <a:bodyPr wrap="square" rtlCol="0">
              <a:spAutoFit/>
            </a:bodyPr>
            <a:lstStyle/>
            <a:p>
              <a:pPr algn="ctr"/>
              <a:r>
                <a:rPr lang="ru-RU" sz="3400" b="1" dirty="0" smtClean="0">
                  <a:solidFill>
                    <a:schemeClr val="bg1"/>
                  </a:solidFill>
                </a:rPr>
                <a:t>Правописание суффиксов причастий настоящего времени зависит от спряжения глагола, от которого образовано причастие.</a:t>
              </a:r>
              <a:endParaRPr lang="ru-RU" sz="3400" b="1" dirty="0">
                <a:solidFill>
                  <a:schemeClr val="bg1"/>
                </a:solidFill>
              </a:endParaRPr>
            </a:p>
          </p:txBody>
        </p:sp>
      </p:grpSp>
    </p:spTree>
    <p:extLst>
      <p:ext uri="{BB962C8B-B14F-4D97-AF65-F5344CB8AC3E}">
        <p14:creationId xmlns:p14="http://schemas.microsoft.com/office/powerpoint/2010/main" xmlns="" val="2528322218"/>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F16B78"/>
            </a:solidFill>
            <a:ln>
              <a:no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11</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F16B78"/>
            </a:solidFill>
            <a:ln>
              <a:no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376190" y="2209940"/>
            <a:ext cx="4020670" cy="3046988"/>
          </a:xfrm>
          <a:prstGeom prst="rect">
            <a:avLst/>
          </a:prstGeom>
          <a:noFill/>
        </p:spPr>
        <p:txBody>
          <a:bodyPr wrap="square" rtlCol="0">
            <a:spAutoFit/>
          </a:bodyPr>
          <a:lstStyle/>
          <a:p>
            <a:pPr algn="ctr"/>
            <a:r>
              <a:rPr lang="ru-RU" sz="3200" b="1" dirty="0" smtClean="0">
                <a:solidFill>
                  <a:srgbClr val="3366FF"/>
                </a:solidFill>
              </a:rPr>
              <a:t>Расскажите о правописании суффиксов страдательных причастий настоящего времени.</a:t>
            </a:r>
            <a:endParaRPr lang="ru-RU" sz="32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F16B78"/>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2" name="TextBox 11"/>
            <p:cNvSpPr txBox="1"/>
            <p:nvPr/>
          </p:nvSpPr>
          <p:spPr>
            <a:xfrm>
              <a:off x="6507891" y="1356827"/>
              <a:ext cx="4120500" cy="3970318"/>
            </a:xfrm>
            <a:prstGeom prst="rect">
              <a:avLst/>
            </a:prstGeom>
            <a:noFill/>
          </p:spPr>
          <p:txBody>
            <a:bodyPr wrap="square" rtlCol="0">
              <a:spAutoFit/>
            </a:bodyPr>
            <a:lstStyle/>
            <a:p>
              <a:pPr algn="ctr"/>
              <a:r>
                <a:rPr lang="ru-RU" sz="2800" b="1" dirty="0" smtClean="0">
                  <a:solidFill>
                    <a:schemeClr val="bg1"/>
                  </a:solidFill>
                </a:rPr>
                <a:t>Если страдательное причастие настоящего времени образовано от глагола 1 спряжения, то пишем суффикс </a:t>
              </a:r>
              <a:r>
                <a:rPr lang="ru-RU" sz="2400" b="1" dirty="0" smtClean="0">
                  <a:solidFill>
                    <a:schemeClr val="bg1"/>
                  </a:solidFill>
                </a:rPr>
                <a:t>-ЕМ-, </a:t>
              </a:r>
            </a:p>
            <a:p>
              <a:pPr algn="ctr"/>
              <a:r>
                <a:rPr lang="ru-RU" sz="2400" b="1" dirty="0" smtClean="0">
                  <a:solidFill>
                    <a:schemeClr val="bg1"/>
                  </a:solidFill>
                </a:rPr>
                <a:t>-ОМ-. </a:t>
              </a:r>
              <a:r>
                <a:rPr lang="ru-RU" sz="2800" b="1" dirty="0" smtClean="0">
                  <a:solidFill>
                    <a:schemeClr val="bg1"/>
                  </a:solidFill>
                </a:rPr>
                <a:t>Если причастие образовано от глагола </a:t>
              </a:r>
            </a:p>
            <a:p>
              <a:pPr algn="ctr"/>
              <a:r>
                <a:rPr lang="ru-RU" sz="2800" b="1" dirty="0" smtClean="0">
                  <a:solidFill>
                    <a:schemeClr val="bg1"/>
                  </a:solidFill>
                </a:rPr>
                <a:t>2 спряжения, то пишем суффикс -ИМ-.</a:t>
              </a:r>
              <a:endParaRPr lang="ru-RU" sz="2800" b="1" dirty="0">
                <a:solidFill>
                  <a:schemeClr val="bg1"/>
                </a:solidFill>
              </a:endParaRPr>
            </a:p>
          </p:txBody>
        </p:sp>
      </p:grpSp>
    </p:spTree>
    <p:extLst>
      <p:ext uri="{BB962C8B-B14F-4D97-AF65-F5344CB8AC3E}">
        <p14:creationId xmlns:p14="http://schemas.microsoft.com/office/powerpoint/2010/main" xmlns="" val="102928088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CC99FF"/>
            </a:solidFill>
            <a:ln>
              <a:no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12</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CC99FF"/>
            </a:solidFill>
            <a:ln>
              <a:no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263025" y="2133684"/>
            <a:ext cx="4265350" cy="3046988"/>
          </a:xfrm>
          <a:prstGeom prst="rect">
            <a:avLst/>
          </a:prstGeom>
          <a:noFill/>
        </p:spPr>
        <p:txBody>
          <a:bodyPr wrap="square" rtlCol="0">
            <a:spAutoFit/>
          </a:bodyPr>
          <a:lstStyle/>
          <a:p>
            <a:pPr algn="ctr"/>
            <a:r>
              <a:rPr lang="ru-RU" sz="3200" b="1" dirty="0" smtClean="0">
                <a:solidFill>
                  <a:srgbClr val="3366FF"/>
                </a:solidFill>
              </a:rPr>
              <a:t>Расскажите о правописании суффиксов действительных причастий настоящего времени.</a:t>
            </a:r>
            <a:endParaRPr lang="ru-RU" sz="32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CC99FF"/>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2" name="TextBox 11"/>
            <p:cNvSpPr txBox="1"/>
            <p:nvPr/>
          </p:nvSpPr>
          <p:spPr>
            <a:xfrm>
              <a:off x="6580341" y="1354478"/>
              <a:ext cx="4120500" cy="4401205"/>
            </a:xfrm>
            <a:prstGeom prst="rect">
              <a:avLst/>
            </a:prstGeom>
            <a:noFill/>
          </p:spPr>
          <p:txBody>
            <a:bodyPr wrap="square" rtlCol="0">
              <a:spAutoFit/>
            </a:bodyPr>
            <a:lstStyle/>
            <a:p>
              <a:pPr algn="ctr"/>
              <a:r>
                <a:rPr lang="ru-RU" sz="2800" b="1" dirty="0" smtClean="0">
                  <a:solidFill>
                    <a:schemeClr val="bg1"/>
                  </a:solidFill>
                </a:rPr>
                <a:t>Если действительное причастие настоящего времени образовано от глагола 1 спряжения, то пишем суффиксы </a:t>
              </a:r>
            </a:p>
            <a:p>
              <a:pPr algn="ctr"/>
              <a:r>
                <a:rPr lang="ru-RU" sz="2800" b="1" dirty="0" smtClean="0">
                  <a:solidFill>
                    <a:schemeClr val="bg1"/>
                  </a:solidFill>
                </a:rPr>
                <a:t>-УЩ-, -ЮЩ-. </a:t>
              </a:r>
            </a:p>
            <a:p>
              <a:pPr algn="ctr"/>
              <a:r>
                <a:rPr lang="ru-RU" sz="2800" b="1" dirty="0" smtClean="0">
                  <a:solidFill>
                    <a:schemeClr val="bg1"/>
                  </a:solidFill>
                </a:rPr>
                <a:t>Если причастие образовано от глагола 2 спряжения, то пишем суффиксы -АЩ-, -ЯЩ-.</a:t>
              </a:r>
              <a:endParaRPr lang="ru-RU" sz="2800" b="1" dirty="0">
                <a:solidFill>
                  <a:schemeClr val="bg1"/>
                </a:solidFill>
              </a:endParaRPr>
            </a:p>
          </p:txBody>
        </p:sp>
      </p:grpSp>
    </p:spTree>
    <p:extLst>
      <p:ext uri="{BB962C8B-B14F-4D97-AF65-F5344CB8AC3E}">
        <p14:creationId xmlns:p14="http://schemas.microsoft.com/office/powerpoint/2010/main" xmlns="" val="2931853987"/>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9966FF"/>
            </a:solidFill>
            <a:ln>
              <a:solidFill>
                <a:schemeClr val="accent1"/>
              </a:solid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kumimoji="0" lang="ru-RU" sz="6000" b="1" i="0" u="none" strike="noStrike" kern="0" cap="none" spc="0" normalizeH="0" baseline="0" noProof="0" dirty="0" smtClean="0">
                  <a:ln>
                    <a:noFill/>
                  </a:ln>
                  <a:solidFill>
                    <a:schemeClr val="bg1"/>
                  </a:solidFill>
                  <a:effectLst/>
                  <a:uLnTx/>
                  <a:uFillTx/>
                  <a:latin typeface="Arial"/>
                  <a:ea typeface="Arial"/>
                  <a:cs typeface="Arial"/>
                  <a:sym typeface="Arial"/>
                </a:rPr>
                <a:t>13</a:t>
              </a:r>
              <a:endParaRPr kumimoji="0" sz="60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9966FF"/>
            </a:solidFill>
            <a:ln>
              <a:solidFill>
                <a:schemeClr val="accent1"/>
              </a:solid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100" b="0" i="0" u="none" strike="noStrike" kern="0" cap="none" spc="0" normalizeH="0" baseline="0" noProof="0" dirty="0" smtClean="0">
                  <a:ln>
                    <a:noFill/>
                  </a:ln>
                  <a:solidFill>
                    <a:srgbClr val="FFFFFF"/>
                  </a:solidFill>
                  <a:effectLst/>
                  <a:uLnTx/>
                  <a:uFillTx/>
                  <a:latin typeface="Boogaloo"/>
                  <a:ea typeface="Boogaloo"/>
                  <a:cs typeface="Boogaloo"/>
                  <a:sym typeface="Boogaloo"/>
                </a:rPr>
                <a:t>Ответ </a:t>
              </a:r>
              <a:endParaRPr kumimoji="0" sz="3100" b="0" i="0" u="none" strike="noStrike" kern="0" cap="none" spc="0" normalizeH="0" baseline="0" noProof="0" dirty="0">
                <a:ln>
                  <a:noFill/>
                </a:ln>
                <a:solidFill>
                  <a:srgbClr val="FFFFFF"/>
                </a:solidFill>
                <a:effectLst/>
                <a:uLnTx/>
                <a:uFillTx/>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3" name="TextBox 12"/>
          <p:cNvSpPr txBox="1"/>
          <p:nvPr/>
        </p:nvSpPr>
        <p:spPr>
          <a:xfrm>
            <a:off x="1506071" y="2003612"/>
            <a:ext cx="3886199" cy="3416320"/>
          </a:xfrm>
          <a:prstGeom prst="rect">
            <a:avLst/>
          </a:prstGeom>
          <a:noFill/>
        </p:spPr>
        <p:txBody>
          <a:bodyPr wrap="square" rtlCol="0">
            <a:spAutoFit/>
          </a:bodyPr>
          <a:lstStyle/>
          <a:p>
            <a:pPr algn="ctr"/>
            <a:r>
              <a:rPr lang="ru-RU" sz="3600" b="1" dirty="0" smtClean="0">
                <a:solidFill>
                  <a:srgbClr val="3366FF"/>
                </a:solidFill>
              </a:rPr>
              <a:t>Почему нет причастий будущего времени, а только настоящего и прошедшего?</a:t>
            </a:r>
            <a:endParaRPr lang="ru-RU" sz="3600" b="1" dirty="0">
              <a:solidFill>
                <a:srgbClr val="3366FF"/>
              </a:solidFill>
            </a:endParaRPr>
          </a:p>
        </p:txBody>
      </p:sp>
      <p:grpSp>
        <p:nvGrpSpPr>
          <p:cNvPr id="10" name="Группа 9"/>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9966FF"/>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 name="TextBox 3"/>
            <p:cNvSpPr txBox="1"/>
            <p:nvPr/>
          </p:nvSpPr>
          <p:spPr>
            <a:xfrm>
              <a:off x="6561290" y="507313"/>
              <a:ext cx="4013702" cy="5724644"/>
            </a:xfrm>
            <a:prstGeom prst="rect">
              <a:avLst/>
            </a:prstGeom>
            <a:noFill/>
          </p:spPr>
          <p:txBody>
            <a:bodyPr wrap="square" rtlCol="0">
              <a:spAutoFit/>
            </a:bodyPr>
            <a:lstStyle/>
            <a:p>
              <a:pPr algn="ctr"/>
              <a:r>
                <a:rPr lang="ru-RU" sz="2800" b="1" dirty="0" smtClean="0">
                  <a:solidFill>
                    <a:schemeClr val="bg1"/>
                  </a:solidFill>
                </a:rPr>
                <a:t>Будущее и настоящее время глаголов образуется с помощью одних и тех же морфем. Но от глаголов совершенного вида невозможно образовать причастия с помощью суффиксов -</a:t>
              </a:r>
              <a:r>
                <a:rPr lang="ru-RU" sz="2800" b="1" dirty="0" err="1" smtClean="0">
                  <a:solidFill>
                    <a:schemeClr val="bg1"/>
                  </a:solidFill>
                </a:rPr>
                <a:t>ущ</a:t>
              </a:r>
              <a:r>
                <a:rPr lang="ru-RU" sz="2800" b="1" dirty="0" smtClean="0">
                  <a:solidFill>
                    <a:schemeClr val="bg1"/>
                  </a:solidFill>
                </a:rPr>
                <a:t>-, -</a:t>
              </a:r>
              <a:r>
                <a:rPr lang="ru-RU" sz="2800" b="1" dirty="0" err="1" smtClean="0">
                  <a:solidFill>
                    <a:schemeClr val="bg1"/>
                  </a:solidFill>
                </a:rPr>
                <a:t>ющ</a:t>
              </a:r>
              <a:r>
                <a:rPr lang="ru-RU" sz="2800" b="1" dirty="0" smtClean="0">
                  <a:solidFill>
                    <a:schemeClr val="bg1"/>
                  </a:solidFill>
                </a:rPr>
                <a:t>-, </a:t>
              </a:r>
            </a:p>
            <a:p>
              <a:pPr algn="ctr"/>
              <a:r>
                <a:rPr lang="ru-RU" sz="2800" b="1" dirty="0" smtClean="0">
                  <a:solidFill>
                    <a:schemeClr val="bg1"/>
                  </a:solidFill>
                </a:rPr>
                <a:t>-</a:t>
              </a:r>
              <a:r>
                <a:rPr lang="ru-RU" sz="2800" b="1" dirty="0" err="1" smtClean="0">
                  <a:solidFill>
                    <a:schemeClr val="bg1"/>
                  </a:solidFill>
                </a:rPr>
                <a:t>ащ</a:t>
              </a:r>
              <a:r>
                <a:rPr lang="ru-RU" sz="2800" b="1" dirty="0" smtClean="0">
                  <a:solidFill>
                    <a:schemeClr val="bg1"/>
                  </a:solidFill>
                </a:rPr>
                <a:t>-, -</a:t>
              </a:r>
              <a:r>
                <a:rPr lang="ru-RU" sz="2800" b="1" dirty="0" err="1" smtClean="0">
                  <a:solidFill>
                    <a:schemeClr val="bg1"/>
                  </a:solidFill>
                </a:rPr>
                <a:t>ящ</a:t>
              </a:r>
              <a:r>
                <a:rPr lang="ru-RU" sz="2800" b="1" dirty="0" smtClean="0">
                  <a:solidFill>
                    <a:schemeClr val="bg1"/>
                  </a:solidFill>
                </a:rPr>
                <a:t>, -ом-, -ем-, </a:t>
              </a:r>
            </a:p>
            <a:p>
              <a:pPr algn="ctr"/>
              <a:r>
                <a:rPr lang="ru-RU" sz="2800" b="1" dirty="0" smtClean="0">
                  <a:solidFill>
                    <a:schemeClr val="bg1"/>
                  </a:solidFill>
                </a:rPr>
                <a:t>-им-, именно поэтому у причастий нет будущего времени</a:t>
              </a:r>
              <a:r>
                <a:rPr lang="ru-RU" sz="3000" b="1" dirty="0" smtClean="0">
                  <a:solidFill>
                    <a:schemeClr val="bg1"/>
                  </a:solidFill>
                </a:rPr>
                <a:t>.</a:t>
              </a:r>
              <a:endParaRPr lang="ru-RU" sz="3000" b="1" dirty="0">
                <a:solidFill>
                  <a:schemeClr val="bg1"/>
                </a:solidFill>
              </a:endParaRPr>
            </a:p>
          </p:txBody>
        </p:sp>
      </p:grpSp>
    </p:spTree>
    <p:extLst>
      <p:ext uri="{BB962C8B-B14F-4D97-AF65-F5344CB8AC3E}">
        <p14:creationId xmlns:p14="http://schemas.microsoft.com/office/powerpoint/2010/main" xmlns="" val="722309718"/>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6FA8DC"/>
            </a:solidFill>
            <a:ln>
              <a:no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14</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chemeClr val="accent1"/>
            </a:solidFill>
            <a:ln>
              <a:no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2" name="TextBox 11"/>
          <p:cNvSpPr txBox="1"/>
          <p:nvPr/>
        </p:nvSpPr>
        <p:spPr>
          <a:xfrm>
            <a:off x="1244675" y="2209940"/>
            <a:ext cx="4265350" cy="3046988"/>
          </a:xfrm>
          <a:prstGeom prst="rect">
            <a:avLst/>
          </a:prstGeom>
          <a:noFill/>
        </p:spPr>
        <p:txBody>
          <a:bodyPr wrap="square" rtlCol="0">
            <a:spAutoFit/>
          </a:bodyPr>
          <a:lstStyle/>
          <a:p>
            <a:pPr algn="ctr"/>
            <a:r>
              <a:rPr lang="ru-RU" sz="3200" b="1" dirty="0" smtClean="0">
                <a:solidFill>
                  <a:srgbClr val="3366FF"/>
                </a:solidFill>
              </a:rPr>
              <a:t>Как объяснить правописание гласной перед  суффиксами  причастий прошедшего времени?</a:t>
            </a:r>
            <a:endParaRPr lang="ru-RU" sz="32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chemeClr val="accent1"/>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3" name="TextBox 12"/>
            <p:cNvSpPr txBox="1"/>
            <p:nvPr/>
          </p:nvSpPr>
          <p:spPr>
            <a:xfrm>
              <a:off x="6580341" y="1710971"/>
              <a:ext cx="4120500" cy="4031873"/>
            </a:xfrm>
            <a:prstGeom prst="rect">
              <a:avLst/>
            </a:prstGeom>
            <a:noFill/>
          </p:spPr>
          <p:txBody>
            <a:bodyPr wrap="square" rtlCol="0">
              <a:spAutoFit/>
            </a:bodyPr>
            <a:lstStyle/>
            <a:p>
              <a:pPr algn="ctr"/>
              <a:r>
                <a:rPr lang="ru-RU" sz="3200" b="1" dirty="0" smtClean="0">
                  <a:solidFill>
                    <a:schemeClr val="bg1"/>
                  </a:solidFill>
                </a:rPr>
                <a:t>В причастиях прошедшего времени перед суффиксом сохраняется гласная инфинитива глагола, от которого образовано причастие.</a:t>
              </a:r>
              <a:endParaRPr lang="ru-RU" sz="3200" b="1" dirty="0">
                <a:solidFill>
                  <a:schemeClr val="bg1"/>
                </a:solidFill>
              </a:endParaRPr>
            </a:p>
          </p:txBody>
        </p:sp>
      </p:grpSp>
    </p:spTree>
    <p:extLst>
      <p:ext uri="{BB962C8B-B14F-4D97-AF65-F5344CB8AC3E}">
        <p14:creationId xmlns:p14="http://schemas.microsoft.com/office/powerpoint/2010/main" xmlns="" val="1909683996"/>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00B050"/>
            </a:solidFill>
            <a:ln>
              <a:solidFill>
                <a:srgbClr val="00B050"/>
              </a:solid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15</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00B050"/>
            </a:solidFill>
            <a:ln>
              <a:solidFill>
                <a:srgbClr val="00B050"/>
              </a:solid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2" name="TextBox 11"/>
          <p:cNvSpPr txBox="1"/>
          <p:nvPr/>
        </p:nvSpPr>
        <p:spPr>
          <a:xfrm>
            <a:off x="1263025" y="2003612"/>
            <a:ext cx="4283750" cy="3539430"/>
          </a:xfrm>
          <a:prstGeom prst="rect">
            <a:avLst/>
          </a:prstGeom>
          <a:noFill/>
        </p:spPr>
        <p:txBody>
          <a:bodyPr wrap="square" rtlCol="0">
            <a:spAutoFit/>
          </a:bodyPr>
          <a:lstStyle/>
          <a:p>
            <a:pPr algn="ctr"/>
            <a:r>
              <a:rPr lang="ru-RU" sz="3200" b="1" dirty="0" smtClean="0">
                <a:solidFill>
                  <a:srgbClr val="3366FF"/>
                </a:solidFill>
              </a:rPr>
              <a:t>Как объяснить правописание Н и НН в суффиксах страдательных причастий прошедшего времени?</a:t>
            </a:r>
            <a:endParaRPr lang="ru-RU" sz="32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00B050"/>
              </a:solidFill>
              <a:ln w="381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3" name="TextBox 12"/>
            <p:cNvSpPr txBox="1"/>
            <p:nvPr/>
          </p:nvSpPr>
          <p:spPr>
            <a:xfrm>
              <a:off x="6507891" y="968068"/>
              <a:ext cx="4120500" cy="5078313"/>
            </a:xfrm>
            <a:prstGeom prst="rect">
              <a:avLst/>
            </a:prstGeom>
            <a:noFill/>
          </p:spPr>
          <p:txBody>
            <a:bodyPr wrap="square" rtlCol="0">
              <a:spAutoFit/>
            </a:bodyPr>
            <a:lstStyle/>
            <a:p>
              <a:pPr algn="ctr"/>
              <a:r>
                <a:rPr lang="ru-RU" sz="3600" b="1" dirty="0" smtClean="0">
                  <a:solidFill>
                    <a:schemeClr val="bg1"/>
                  </a:solidFill>
                </a:rPr>
                <a:t>В полных страдательных причастиях совершенного вида пишется НН. </a:t>
              </a:r>
            </a:p>
            <a:p>
              <a:pPr algn="ctr"/>
              <a:r>
                <a:rPr lang="ru-RU" sz="3600" b="1" dirty="0" smtClean="0">
                  <a:solidFill>
                    <a:schemeClr val="bg1"/>
                  </a:solidFill>
                </a:rPr>
                <a:t>В кратких причастиях пишется всегда одна Н.</a:t>
              </a:r>
              <a:endParaRPr lang="ru-RU" sz="3600" b="1" dirty="0">
                <a:solidFill>
                  <a:schemeClr val="bg1"/>
                </a:solidFill>
              </a:endParaRPr>
            </a:p>
          </p:txBody>
        </p:sp>
      </p:grpSp>
    </p:spTree>
    <p:extLst>
      <p:ext uri="{BB962C8B-B14F-4D97-AF65-F5344CB8AC3E}">
        <p14:creationId xmlns:p14="http://schemas.microsoft.com/office/powerpoint/2010/main" xmlns="" val="3781449043"/>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FFC000"/>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kumimoji="0" lang="ru-RU" sz="6000" b="1" i="0" u="none" strike="noStrike" kern="0" cap="none" spc="0" normalizeH="0" baseline="0" noProof="0" dirty="0" smtClean="0">
                  <a:ln>
                    <a:noFill/>
                  </a:ln>
                  <a:solidFill>
                    <a:schemeClr val="bg1"/>
                  </a:solidFill>
                  <a:effectLst/>
                  <a:uLnTx/>
                  <a:uFillTx/>
                  <a:latin typeface="Arial"/>
                  <a:ea typeface="Arial"/>
                  <a:cs typeface="Arial"/>
                  <a:sym typeface="Arial"/>
                </a:rPr>
                <a:t>16</a:t>
              </a:r>
              <a:endParaRPr kumimoji="0" sz="60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FFC000"/>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100" b="0" i="0" u="none" strike="noStrike" kern="0" cap="none" spc="0" normalizeH="0" baseline="0" noProof="0" dirty="0" smtClean="0">
                  <a:ln>
                    <a:noFill/>
                  </a:ln>
                  <a:solidFill>
                    <a:srgbClr val="FFFFFF"/>
                  </a:solidFill>
                  <a:effectLst/>
                  <a:uLnTx/>
                  <a:uFillTx/>
                  <a:latin typeface="Boogaloo"/>
                  <a:ea typeface="Boogaloo"/>
                  <a:cs typeface="Boogaloo"/>
                  <a:sym typeface="Boogaloo"/>
                </a:rPr>
                <a:t>Ответ </a:t>
              </a:r>
              <a:endParaRPr kumimoji="0" sz="3100" b="0" i="0" u="none" strike="noStrike" kern="0" cap="none" spc="0" normalizeH="0" baseline="0" noProof="0" dirty="0">
                <a:ln>
                  <a:noFill/>
                </a:ln>
                <a:solidFill>
                  <a:srgbClr val="FFFFFF"/>
                </a:solidFill>
                <a:effectLst/>
                <a:uLnTx/>
                <a:uFillTx/>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2" name="TextBox 11"/>
          <p:cNvSpPr txBox="1"/>
          <p:nvPr/>
        </p:nvSpPr>
        <p:spPr>
          <a:xfrm>
            <a:off x="1443425" y="2547620"/>
            <a:ext cx="3886199" cy="1938992"/>
          </a:xfrm>
          <a:prstGeom prst="rect">
            <a:avLst/>
          </a:prstGeom>
          <a:noFill/>
        </p:spPr>
        <p:txBody>
          <a:bodyPr wrap="square" rtlCol="0">
            <a:spAutoFit/>
          </a:bodyPr>
          <a:lstStyle/>
          <a:p>
            <a:pPr algn="ctr"/>
            <a:r>
              <a:rPr lang="ru-RU" sz="4000" b="1" dirty="0" smtClean="0">
                <a:solidFill>
                  <a:srgbClr val="3366FF"/>
                </a:solidFill>
              </a:rPr>
              <a:t>Как причастие пишется с частицей НЕ?</a:t>
            </a:r>
            <a:endParaRPr lang="ru-RU" sz="40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FFC000"/>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 name="TextBox 12"/>
            <p:cNvSpPr txBox="1"/>
            <p:nvPr/>
          </p:nvSpPr>
          <p:spPr>
            <a:xfrm>
              <a:off x="6580341" y="720692"/>
              <a:ext cx="4120500" cy="5262979"/>
            </a:xfrm>
            <a:prstGeom prst="rect">
              <a:avLst/>
            </a:prstGeom>
            <a:noFill/>
          </p:spPr>
          <p:txBody>
            <a:bodyPr wrap="square" rtlCol="0">
              <a:spAutoFit/>
            </a:bodyPr>
            <a:lstStyle/>
            <a:p>
              <a:pPr algn="ctr"/>
              <a:r>
                <a:rPr lang="ru-RU" sz="2800" b="1" dirty="0" smtClean="0">
                  <a:solidFill>
                    <a:schemeClr val="bg1"/>
                  </a:solidFill>
                </a:rPr>
                <a:t>Если причастие не употребляется без НЕ, </a:t>
              </a:r>
            </a:p>
            <a:p>
              <a:pPr algn="ctr"/>
              <a:r>
                <a:rPr lang="ru-RU" sz="2800" b="1" dirty="0" smtClean="0">
                  <a:solidFill>
                    <a:schemeClr val="bg1"/>
                  </a:solidFill>
                </a:rPr>
                <a:t>то пишется </a:t>
              </a:r>
              <a:r>
                <a:rPr lang="ru-RU" sz="2800" b="1" u="sng" dirty="0" smtClean="0">
                  <a:solidFill>
                    <a:schemeClr val="bg1"/>
                  </a:solidFill>
                </a:rPr>
                <a:t>слитно</a:t>
              </a:r>
              <a:r>
                <a:rPr lang="ru-RU" sz="2800" b="1" dirty="0" smtClean="0">
                  <a:solidFill>
                    <a:schemeClr val="bg1"/>
                  </a:solidFill>
                </a:rPr>
                <a:t>. Причастие пишется с НЕ </a:t>
              </a:r>
              <a:r>
                <a:rPr lang="ru-RU" sz="2800" b="1" u="sng" dirty="0" smtClean="0">
                  <a:solidFill>
                    <a:schemeClr val="bg1"/>
                  </a:solidFill>
                </a:rPr>
                <a:t>раздельно</a:t>
              </a:r>
              <a:r>
                <a:rPr lang="ru-RU" sz="2800" b="1" dirty="0" smtClean="0">
                  <a:solidFill>
                    <a:schemeClr val="bg1"/>
                  </a:solidFill>
                </a:rPr>
                <a:t>, если оно в краткой форме, у причастия есть зависимые слова, в предложении есть противопоставление. </a:t>
              </a:r>
            </a:p>
            <a:p>
              <a:pPr algn="ctr"/>
              <a:r>
                <a:rPr lang="ru-RU" sz="2800" b="1" dirty="0" smtClean="0">
                  <a:solidFill>
                    <a:schemeClr val="bg1"/>
                  </a:solidFill>
                </a:rPr>
                <a:t>В остальных случаях НЕ пишем </a:t>
              </a:r>
              <a:r>
                <a:rPr lang="ru-RU" sz="2800" b="1" u="sng" dirty="0" smtClean="0">
                  <a:solidFill>
                    <a:schemeClr val="bg1"/>
                  </a:solidFill>
                </a:rPr>
                <a:t>слитно</a:t>
              </a:r>
              <a:r>
                <a:rPr lang="ru-RU" sz="2800" b="1" dirty="0" smtClean="0">
                  <a:solidFill>
                    <a:schemeClr val="bg1"/>
                  </a:solidFill>
                </a:rPr>
                <a:t>.</a:t>
              </a:r>
              <a:endParaRPr lang="ru-RU" sz="2800" b="1" dirty="0">
                <a:solidFill>
                  <a:schemeClr val="bg1"/>
                </a:solidFill>
              </a:endParaRPr>
            </a:p>
          </p:txBody>
        </p:sp>
      </p:grpSp>
    </p:spTree>
    <p:extLst>
      <p:ext uri="{BB962C8B-B14F-4D97-AF65-F5344CB8AC3E}">
        <p14:creationId xmlns:p14="http://schemas.microsoft.com/office/powerpoint/2010/main" xmlns="" val="2394164889"/>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3729" y="244102"/>
            <a:ext cx="10515600" cy="885451"/>
          </a:xfrm>
          <a:prstGeom prst="roundRect">
            <a:avLst/>
          </a:prstGeom>
          <a:solidFill>
            <a:srgbClr val="E5FFFF"/>
          </a:solidFill>
          <a:ln w="57150">
            <a:solidFill>
              <a:srgbClr val="000099"/>
            </a:solidFill>
          </a:ln>
        </p:spPr>
        <p:txBody>
          <a:bodyPr>
            <a:noAutofit/>
          </a:bodyPr>
          <a:lstStyle/>
          <a:p>
            <a:pPr algn="ctr"/>
            <a:r>
              <a:rPr lang="ru-RU" sz="3200" b="1" dirty="0" smtClean="0">
                <a:solidFill>
                  <a:srgbClr val="000099"/>
                </a:solidFill>
              </a:rPr>
              <a:t>Дидактическую игру «</a:t>
            </a:r>
            <a:r>
              <a:rPr lang="ru-RU" sz="3200" b="1" dirty="0" err="1" smtClean="0">
                <a:solidFill>
                  <a:srgbClr val="000099"/>
                </a:solidFill>
              </a:rPr>
              <a:t>ходилка</a:t>
            </a:r>
            <a:r>
              <a:rPr lang="ru-RU" sz="3200" b="1" dirty="0" smtClean="0">
                <a:solidFill>
                  <a:srgbClr val="000099"/>
                </a:solidFill>
              </a:rPr>
              <a:t> – </a:t>
            </a:r>
            <a:r>
              <a:rPr lang="ru-RU" sz="3200" b="1" dirty="0" err="1" smtClean="0">
                <a:solidFill>
                  <a:srgbClr val="000099"/>
                </a:solidFill>
              </a:rPr>
              <a:t>бродилка</a:t>
            </a:r>
            <a:r>
              <a:rPr lang="ru-RU" sz="3200" b="1" dirty="0" smtClean="0">
                <a:solidFill>
                  <a:srgbClr val="000099"/>
                </a:solidFill>
              </a:rPr>
              <a:t>» можно проводить по-разному, например, такими способами.</a:t>
            </a:r>
            <a:endParaRPr lang="ru-RU" sz="3200" b="1" dirty="0">
              <a:solidFill>
                <a:srgbClr val="000099"/>
              </a:solidFill>
            </a:endParaRPr>
          </a:p>
        </p:txBody>
      </p:sp>
      <p:sp>
        <p:nvSpPr>
          <p:cNvPr id="3" name="Объект 2"/>
          <p:cNvSpPr>
            <a:spLocks noGrp="1"/>
          </p:cNvSpPr>
          <p:nvPr>
            <p:ph idx="1"/>
          </p:nvPr>
        </p:nvSpPr>
        <p:spPr>
          <a:xfrm>
            <a:off x="140338" y="1314778"/>
            <a:ext cx="4740943" cy="4638019"/>
          </a:xfrm>
          <a:prstGeom prst="roundRect">
            <a:avLst/>
          </a:prstGeom>
          <a:solidFill>
            <a:schemeClr val="bg1">
              <a:lumMod val="95000"/>
            </a:schemeClr>
          </a:solidFill>
          <a:ln w="57150">
            <a:solidFill>
              <a:srgbClr val="000099"/>
            </a:solidFill>
          </a:ln>
        </p:spPr>
        <p:txBody>
          <a:bodyPr>
            <a:noAutofit/>
          </a:bodyPr>
          <a:lstStyle/>
          <a:p>
            <a:pPr marL="0" lvl="0" indent="0" algn="ctr">
              <a:spcBef>
                <a:spcPts val="0"/>
              </a:spcBef>
              <a:buNone/>
            </a:pPr>
            <a:r>
              <a:rPr lang="ru-RU" sz="1800" dirty="0">
                <a:solidFill>
                  <a:srgbClr val="000099"/>
                </a:solidFill>
                <a:latin typeface="Calibri Light" panose="020F0302020204030204"/>
              </a:rPr>
              <a:t>В игре принимают участие 2 команды. Сначала решают, кто ходит первым, затем крутят колесо по очереди и перемещаются по клеткам поля вперёд. Если выпадают числа, это значит, что столько «шагов» команда может сделать. Сделать «шаг» – правильно ответить на все вопросы каждого «шага» (например, выпало число 3 – нужно ответить на все 3 вопроса). Если команда ответить на вопрос не может, право ответа переходит к соперникам. Каждый правильный ответ приносит команде 1 балл. Побеждает та команда, которая наберёт больше баллов! Фишки перемещаются с помощью нажатия на кнопки </a:t>
            </a:r>
            <a:endParaRPr lang="ru-RU" sz="1800" dirty="0" smtClean="0">
              <a:solidFill>
                <a:srgbClr val="000099"/>
              </a:solidFill>
              <a:latin typeface="Calibri Light" panose="020F0302020204030204"/>
            </a:endParaRPr>
          </a:p>
          <a:p>
            <a:pPr marL="0" lvl="0" indent="0" algn="ctr">
              <a:spcBef>
                <a:spcPts val="0"/>
              </a:spcBef>
              <a:buNone/>
            </a:pPr>
            <a:r>
              <a:rPr lang="ru-RU" sz="1800" dirty="0" smtClean="0">
                <a:solidFill>
                  <a:srgbClr val="000099"/>
                </a:solidFill>
                <a:latin typeface="Calibri Light" panose="020F0302020204030204"/>
              </a:rPr>
              <a:t>«</a:t>
            </a:r>
            <a:r>
              <a:rPr lang="ru-RU" sz="1800" dirty="0">
                <a:solidFill>
                  <a:srgbClr val="000099"/>
                </a:solidFill>
                <a:latin typeface="Calibri Light" panose="020F0302020204030204"/>
              </a:rPr>
              <a:t>Команда 1» и «Команда 2».</a:t>
            </a:r>
          </a:p>
        </p:txBody>
      </p:sp>
      <p:sp>
        <p:nvSpPr>
          <p:cNvPr id="4" name="TextBox 3"/>
          <p:cNvSpPr txBox="1"/>
          <p:nvPr/>
        </p:nvSpPr>
        <p:spPr>
          <a:xfrm>
            <a:off x="7221071" y="1290834"/>
            <a:ext cx="4771463" cy="4699159"/>
          </a:xfrm>
          <a:prstGeom prst="roundRect">
            <a:avLst/>
          </a:prstGeom>
          <a:solidFill>
            <a:schemeClr val="bg1">
              <a:lumMod val="95000"/>
            </a:schemeClr>
          </a:solidFill>
          <a:ln w="57150">
            <a:solidFill>
              <a:srgbClr val="000099"/>
            </a:solidFill>
          </a:ln>
        </p:spPr>
        <p:txBody>
          <a:bodyPr wrap="square" rtlCol="0">
            <a:spAutoFit/>
          </a:bodyPr>
          <a:lstStyle/>
          <a:p>
            <a:pPr algn="ctr"/>
            <a:r>
              <a:rPr lang="ru-RU" dirty="0" smtClean="0">
                <a:solidFill>
                  <a:srgbClr val="000099"/>
                </a:solidFill>
                <a:latin typeface="Calibri Light" panose="020F0302020204030204"/>
              </a:rPr>
              <a:t>В игре принимают участие 2 команды или игроки индивидуально. Сначала решают, кто ходит первым, затем крутят колесо по очереди  и перемещаются по клеткам поля вперёд, как и при обычной игре, на то количество шагов, которое им выпадет. Игрок занимает выпавшую клетку, если правильно ответил на вопрос. Если игроки оказываются на клетке, задание которой уже выполнено, то можно взять задание предыдущих ячеек, которые ещё не выполняли. Кто первый придёт к финишу – тот и победил</a:t>
            </a:r>
            <a:r>
              <a:rPr lang="ru-RU" dirty="0">
                <a:solidFill>
                  <a:srgbClr val="000099"/>
                </a:solidFill>
                <a:latin typeface="Calibri Light" panose="020F0302020204030204"/>
              </a:rPr>
              <a:t>! Фишки перемещаются с помощью нажатия на кнопки </a:t>
            </a:r>
            <a:endParaRPr lang="ru-RU" dirty="0" smtClean="0">
              <a:solidFill>
                <a:srgbClr val="000099"/>
              </a:solidFill>
              <a:latin typeface="Calibri Light" panose="020F0302020204030204"/>
            </a:endParaRPr>
          </a:p>
          <a:p>
            <a:pPr algn="ctr"/>
            <a:r>
              <a:rPr lang="ru-RU" dirty="0" smtClean="0">
                <a:solidFill>
                  <a:srgbClr val="000099"/>
                </a:solidFill>
                <a:latin typeface="Calibri Light" panose="020F0302020204030204"/>
              </a:rPr>
              <a:t>«</a:t>
            </a:r>
            <a:r>
              <a:rPr lang="ru-RU" dirty="0">
                <a:solidFill>
                  <a:srgbClr val="000099"/>
                </a:solidFill>
                <a:latin typeface="Calibri Light" panose="020F0302020204030204"/>
              </a:rPr>
              <a:t>Команда 1» и «Команда 2».</a:t>
            </a:r>
          </a:p>
        </p:txBody>
      </p:sp>
      <p:sp>
        <p:nvSpPr>
          <p:cNvPr id="5" name="TextBox 4"/>
          <p:cNvSpPr txBox="1"/>
          <p:nvPr/>
        </p:nvSpPr>
        <p:spPr>
          <a:xfrm>
            <a:off x="5033681" y="1498667"/>
            <a:ext cx="1855694" cy="1804749"/>
          </a:xfrm>
          <a:prstGeom prst="roundRect">
            <a:avLst/>
          </a:prstGeom>
          <a:solidFill>
            <a:schemeClr val="bg1">
              <a:lumMod val="95000"/>
            </a:schemeClr>
          </a:solidFill>
          <a:ln w="57150">
            <a:solidFill>
              <a:srgbClr val="000099"/>
            </a:solidFill>
          </a:ln>
        </p:spPr>
        <p:txBody>
          <a:bodyPr wrap="square" rtlCol="0">
            <a:spAutoFit/>
          </a:bodyPr>
          <a:lstStyle/>
          <a:p>
            <a:pPr algn="ctr"/>
            <a:r>
              <a:rPr lang="ru-RU" sz="2000" dirty="0" smtClean="0">
                <a:solidFill>
                  <a:srgbClr val="000099"/>
                </a:solidFill>
              </a:rPr>
              <a:t>Если у Вас есть свой другой способ игры – вперёд!</a:t>
            </a:r>
            <a:endParaRPr lang="ru-RU" sz="2000" dirty="0">
              <a:solidFill>
                <a:srgbClr val="000099"/>
              </a:solidFill>
            </a:endParaRPr>
          </a:p>
        </p:txBody>
      </p:sp>
      <p:sp>
        <p:nvSpPr>
          <p:cNvPr id="6" name="Скругленный прямоугольник 5">
            <a:hlinkClick r:id="" action="ppaction://hlinkshowjump?jump=nextslide" highlightClick="1"/>
          </p:cNvPr>
          <p:cNvSpPr/>
          <p:nvPr/>
        </p:nvSpPr>
        <p:spPr>
          <a:xfrm>
            <a:off x="4498041" y="5952797"/>
            <a:ext cx="3106271" cy="812620"/>
          </a:xfrm>
          <a:prstGeom prst="roundRect">
            <a:avLst/>
          </a:prstGeom>
          <a:solidFill>
            <a:srgbClr val="E5FFFF"/>
          </a:solidFill>
          <a:ln w="381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u="sng" dirty="0" smtClean="0">
                <a:solidFill>
                  <a:srgbClr val="000099"/>
                </a:solidFill>
                <a:latin typeface="Segoe Script" panose="030B0504020000000003" pitchFamily="66" charset="0"/>
              </a:rPr>
              <a:t>Пошли </a:t>
            </a:r>
          </a:p>
          <a:p>
            <a:pPr algn="ctr"/>
            <a:r>
              <a:rPr lang="ru-RU" sz="2800" b="1" u="sng" dirty="0" smtClean="0">
                <a:solidFill>
                  <a:srgbClr val="000099"/>
                </a:solidFill>
                <a:latin typeface="Segoe Script" panose="030B0504020000000003" pitchFamily="66" charset="0"/>
              </a:rPr>
              <a:t>бродить!</a:t>
            </a:r>
            <a:endParaRPr lang="ru-RU" sz="2800" b="1" u="sng" dirty="0">
              <a:solidFill>
                <a:srgbClr val="000099"/>
              </a:solidFill>
              <a:latin typeface="Segoe Script" panose="030B0504020000000003" pitchFamily="66" charset="0"/>
            </a:endParaRPr>
          </a:p>
        </p:txBody>
      </p:sp>
    </p:spTree>
    <p:extLst>
      <p:ext uri="{BB962C8B-B14F-4D97-AF65-F5344CB8AC3E}">
        <p14:creationId xmlns:p14="http://schemas.microsoft.com/office/powerpoint/2010/main" xmlns="" val="3002763296"/>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F16B78"/>
            </a:solidFill>
            <a:ln>
              <a:no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17</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F16B78"/>
            </a:solidFill>
            <a:ln>
              <a:no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2" name="TextBox 11"/>
          <p:cNvSpPr txBox="1"/>
          <p:nvPr/>
        </p:nvSpPr>
        <p:spPr>
          <a:xfrm>
            <a:off x="1283126" y="2469926"/>
            <a:ext cx="4245249" cy="1938992"/>
          </a:xfrm>
          <a:prstGeom prst="rect">
            <a:avLst/>
          </a:prstGeom>
          <a:noFill/>
        </p:spPr>
        <p:txBody>
          <a:bodyPr wrap="square" rtlCol="0">
            <a:spAutoFit/>
          </a:bodyPr>
          <a:lstStyle/>
          <a:p>
            <a:pPr algn="ctr"/>
            <a:r>
              <a:rPr lang="ru-RU" sz="4000" b="1" dirty="0" smtClean="0">
                <a:solidFill>
                  <a:srgbClr val="3366FF"/>
                </a:solidFill>
              </a:rPr>
              <a:t>Что такое причастный оборот?</a:t>
            </a:r>
            <a:endParaRPr lang="ru-RU" sz="40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dirty="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F16B78"/>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dirty="0">
                  <a:solidFill>
                    <a:srgbClr val="000000"/>
                  </a:solidFill>
                  <a:latin typeface="Arial"/>
                  <a:ea typeface="Arial"/>
                  <a:cs typeface="Arial"/>
                  <a:sym typeface="Arial"/>
                </a:endParaRPr>
              </a:p>
            </p:txBody>
          </p:sp>
        </p:grpSp>
        <p:sp>
          <p:nvSpPr>
            <p:cNvPr id="13" name="TextBox 12"/>
            <p:cNvSpPr txBox="1"/>
            <p:nvPr/>
          </p:nvSpPr>
          <p:spPr>
            <a:xfrm>
              <a:off x="6580341" y="2465593"/>
              <a:ext cx="4120500" cy="2062103"/>
            </a:xfrm>
            <a:prstGeom prst="rect">
              <a:avLst/>
            </a:prstGeom>
            <a:noFill/>
          </p:spPr>
          <p:txBody>
            <a:bodyPr wrap="square" rtlCol="0">
              <a:spAutoFit/>
            </a:bodyPr>
            <a:lstStyle/>
            <a:p>
              <a:pPr algn="ctr"/>
              <a:r>
                <a:rPr lang="ru-RU" sz="3200" b="1" dirty="0" smtClean="0">
                  <a:solidFill>
                    <a:schemeClr val="bg1"/>
                  </a:solidFill>
                </a:rPr>
                <a:t>Причастный оборот – это причастие с зависимыми от него словами</a:t>
              </a:r>
              <a:r>
                <a:rPr lang="ru-RU" sz="2800" b="1" dirty="0" smtClean="0">
                  <a:solidFill>
                    <a:schemeClr val="bg1"/>
                  </a:solidFill>
                </a:rPr>
                <a:t>.</a:t>
              </a:r>
              <a:endParaRPr lang="ru-RU" sz="2800" b="1" dirty="0">
                <a:solidFill>
                  <a:schemeClr val="bg1"/>
                </a:solidFill>
              </a:endParaRPr>
            </a:p>
          </p:txBody>
        </p:sp>
      </p:grpSp>
    </p:spTree>
    <p:extLst>
      <p:ext uri="{BB962C8B-B14F-4D97-AF65-F5344CB8AC3E}">
        <p14:creationId xmlns:p14="http://schemas.microsoft.com/office/powerpoint/2010/main" xmlns="" val="787163834"/>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CC99FF"/>
            </a:solidFill>
            <a:ln>
              <a:no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18</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CC99FF"/>
            </a:solidFill>
            <a:ln>
              <a:no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2" name="TextBox 11"/>
          <p:cNvSpPr txBox="1"/>
          <p:nvPr/>
        </p:nvSpPr>
        <p:spPr>
          <a:xfrm>
            <a:off x="1263025" y="2003612"/>
            <a:ext cx="4129245" cy="3170099"/>
          </a:xfrm>
          <a:prstGeom prst="rect">
            <a:avLst/>
          </a:prstGeom>
          <a:noFill/>
        </p:spPr>
        <p:txBody>
          <a:bodyPr wrap="square" rtlCol="0">
            <a:spAutoFit/>
          </a:bodyPr>
          <a:lstStyle/>
          <a:p>
            <a:pPr algn="ctr"/>
            <a:r>
              <a:rPr lang="ru-RU" sz="4000" b="1" dirty="0" smtClean="0">
                <a:solidFill>
                  <a:srgbClr val="3366FF"/>
                </a:solidFill>
              </a:rPr>
              <a:t>Когда причастный оборот выделяется запятыми?</a:t>
            </a:r>
            <a:endParaRPr lang="ru-RU" sz="40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dirty="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CC99FF"/>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dirty="0">
                  <a:solidFill>
                    <a:srgbClr val="000000"/>
                  </a:solidFill>
                  <a:latin typeface="Arial"/>
                  <a:ea typeface="Arial"/>
                  <a:cs typeface="Arial"/>
                  <a:sym typeface="Arial"/>
                </a:endParaRPr>
              </a:p>
            </p:txBody>
          </p:sp>
        </p:grpSp>
        <p:sp>
          <p:nvSpPr>
            <p:cNvPr id="13" name="TextBox 12"/>
            <p:cNvSpPr txBox="1"/>
            <p:nvPr/>
          </p:nvSpPr>
          <p:spPr>
            <a:xfrm>
              <a:off x="6507891" y="910752"/>
              <a:ext cx="4120500" cy="5262979"/>
            </a:xfrm>
            <a:prstGeom prst="rect">
              <a:avLst/>
            </a:prstGeom>
            <a:noFill/>
          </p:spPr>
          <p:txBody>
            <a:bodyPr wrap="square" rtlCol="0">
              <a:spAutoFit/>
            </a:bodyPr>
            <a:lstStyle/>
            <a:p>
              <a:pPr algn="ctr"/>
              <a:r>
                <a:rPr lang="ru-RU" sz="2800" b="1" dirty="0" smtClean="0">
                  <a:solidFill>
                    <a:schemeClr val="bg1"/>
                  </a:solidFill>
                </a:rPr>
                <a:t>Причастный оборот выделяется запятыми, </a:t>
              </a:r>
              <a:r>
                <a:rPr lang="ru-RU" sz="2800" b="1" dirty="0">
                  <a:solidFill>
                    <a:schemeClr val="bg1"/>
                  </a:solidFill>
                </a:rPr>
                <a:t>если определяемое слово – личное местоимение, </a:t>
              </a:r>
              <a:r>
                <a:rPr lang="ru-RU" sz="2800" b="1" dirty="0" smtClean="0">
                  <a:solidFill>
                    <a:schemeClr val="bg1"/>
                  </a:solidFill>
                </a:rPr>
                <a:t>если ПО стоит после определяемого слова или удалён от него, если ПО имеет обстоятельственное значение </a:t>
              </a:r>
              <a:r>
                <a:rPr lang="ru-RU" sz="2800" b="1" dirty="0">
                  <a:solidFill>
                    <a:schemeClr val="bg1"/>
                  </a:solidFill>
                </a:rPr>
                <a:t>(</a:t>
              </a:r>
              <a:r>
                <a:rPr lang="ru-RU" sz="2800" b="1" dirty="0" smtClean="0">
                  <a:solidFill>
                    <a:schemeClr val="bg1"/>
                  </a:solidFill>
                </a:rPr>
                <a:t>причины/уступки).</a:t>
              </a:r>
              <a:endParaRPr lang="ru-RU" sz="2800" b="1" dirty="0">
                <a:solidFill>
                  <a:schemeClr val="bg1"/>
                </a:solidFill>
              </a:endParaRPr>
            </a:p>
          </p:txBody>
        </p:sp>
      </p:grpSp>
    </p:spTree>
    <p:extLst>
      <p:ext uri="{BB962C8B-B14F-4D97-AF65-F5344CB8AC3E}">
        <p14:creationId xmlns:p14="http://schemas.microsoft.com/office/powerpoint/2010/main" xmlns="" val="3520561059"/>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9966FF"/>
            </a:solidFill>
            <a:ln>
              <a:solidFill>
                <a:schemeClr val="accent1"/>
              </a:solid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kumimoji="0" lang="ru-RU" sz="6000" b="1" i="0" u="none" strike="noStrike" kern="0" cap="none" spc="0" normalizeH="0" baseline="0" noProof="0" dirty="0" smtClean="0">
                  <a:ln>
                    <a:noFill/>
                  </a:ln>
                  <a:solidFill>
                    <a:schemeClr val="bg1"/>
                  </a:solidFill>
                  <a:effectLst/>
                  <a:uLnTx/>
                  <a:uFillTx/>
                  <a:latin typeface="Arial"/>
                  <a:ea typeface="Arial"/>
                  <a:cs typeface="Arial"/>
                  <a:sym typeface="Arial"/>
                </a:rPr>
                <a:t>19</a:t>
              </a:r>
              <a:endParaRPr kumimoji="0" sz="60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9966FF"/>
            </a:solidFill>
            <a:ln>
              <a:solidFill>
                <a:schemeClr val="accent1"/>
              </a:solid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100" b="0" i="0" u="none" strike="noStrike" kern="0" cap="none" spc="0" normalizeH="0" baseline="0" noProof="0" dirty="0" smtClean="0">
                  <a:ln>
                    <a:noFill/>
                  </a:ln>
                  <a:solidFill>
                    <a:srgbClr val="FFFFFF"/>
                  </a:solidFill>
                  <a:effectLst/>
                  <a:uLnTx/>
                  <a:uFillTx/>
                  <a:latin typeface="Boogaloo"/>
                  <a:ea typeface="Boogaloo"/>
                  <a:cs typeface="Boogaloo"/>
                  <a:sym typeface="Boogaloo"/>
                </a:rPr>
                <a:t>Ответ </a:t>
              </a:r>
              <a:endParaRPr kumimoji="0" sz="3100" b="0" i="0" u="none" strike="noStrike" kern="0" cap="none" spc="0" normalizeH="0" baseline="0" noProof="0" dirty="0">
                <a:ln>
                  <a:noFill/>
                </a:ln>
                <a:solidFill>
                  <a:srgbClr val="FFFFFF"/>
                </a:solidFill>
                <a:effectLst/>
                <a:uLnTx/>
                <a:uFillTx/>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2" name="TextBox 11"/>
          <p:cNvSpPr txBox="1"/>
          <p:nvPr/>
        </p:nvSpPr>
        <p:spPr>
          <a:xfrm>
            <a:off x="1443425" y="2319604"/>
            <a:ext cx="3962293" cy="2554545"/>
          </a:xfrm>
          <a:prstGeom prst="rect">
            <a:avLst/>
          </a:prstGeom>
          <a:noFill/>
        </p:spPr>
        <p:txBody>
          <a:bodyPr wrap="square" rtlCol="0">
            <a:spAutoFit/>
          </a:bodyPr>
          <a:lstStyle/>
          <a:p>
            <a:pPr algn="ctr"/>
            <a:r>
              <a:rPr lang="ru-RU" sz="4000" b="1" dirty="0" smtClean="0">
                <a:solidFill>
                  <a:srgbClr val="3366FF"/>
                </a:solidFill>
              </a:rPr>
              <a:t>Когда причастный оборот не обособляется?</a:t>
            </a:r>
            <a:endParaRPr lang="ru-RU" sz="40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9966FF"/>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13" name="TextBox 12"/>
            <p:cNvSpPr txBox="1"/>
            <p:nvPr/>
          </p:nvSpPr>
          <p:spPr>
            <a:xfrm>
              <a:off x="6507891" y="2196493"/>
              <a:ext cx="4120500" cy="3046988"/>
            </a:xfrm>
            <a:prstGeom prst="rect">
              <a:avLst/>
            </a:prstGeom>
            <a:noFill/>
          </p:spPr>
          <p:txBody>
            <a:bodyPr wrap="square" rtlCol="0">
              <a:spAutoFit/>
            </a:bodyPr>
            <a:lstStyle/>
            <a:p>
              <a:pPr algn="ctr"/>
              <a:r>
                <a:rPr lang="ru-RU" sz="3200" b="1" dirty="0" smtClean="0">
                  <a:solidFill>
                    <a:schemeClr val="bg1"/>
                  </a:solidFill>
                </a:rPr>
                <a:t>Причастный оборот не выделяется запятыми, если стоит перед определяемым словом.</a:t>
              </a:r>
              <a:endParaRPr lang="ru-RU" sz="3200" b="1" dirty="0">
                <a:solidFill>
                  <a:schemeClr val="bg1"/>
                </a:solidFill>
              </a:endParaRPr>
            </a:p>
          </p:txBody>
        </p:sp>
      </p:grpSp>
    </p:spTree>
    <p:extLst>
      <p:ext uri="{BB962C8B-B14F-4D97-AF65-F5344CB8AC3E}">
        <p14:creationId xmlns:p14="http://schemas.microsoft.com/office/powerpoint/2010/main" xmlns="" val="2353829294"/>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6FA8DC"/>
            </a:solidFill>
            <a:ln>
              <a:no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20</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chemeClr val="accent1"/>
            </a:solidFill>
            <a:ln>
              <a:no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pic>
        <p:nvPicPr>
          <p:cNvPr id="4" name="Рисунок 3"/>
          <p:cNvPicPr>
            <a:picLocks noChangeAspect="1"/>
          </p:cNvPicPr>
          <p:nvPr/>
        </p:nvPicPr>
        <p:blipFill>
          <a:blip r:embed="rId4"/>
          <a:stretch>
            <a:fillRect/>
          </a:stretch>
        </p:blipFill>
        <p:spPr>
          <a:xfrm>
            <a:off x="1433400" y="2471453"/>
            <a:ext cx="3924650" cy="2272455"/>
          </a:xfrm>
          <a:prstGeom prst="rect">
            <a:avLst/>
          </a:prstGeom>
        </p:spPr>
      </p:pic>
      <p:grpSp>
        <p:nvGrpSpPr>
          <p:cNvPr id="10" name="Группа 9"/>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dirty="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chemeClr val="accent1"/>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dirty="0">
                  <a:solidFill>
                    <a:srgbClr val="000000"/>
                  </a:solidFill>
                  <a:latin typeface="Arial"/>
                  <a:ea typeface="Arial"/>
                  <a:cs typeface="Arial"/>
                  <a:sym typeface="Arial"/>
                </a:endParaRPr>
              </a:p>
            </p:txBody>
          </p:sp>
        </p:grpSp>
        <p:sp>
          <p:nvSpPr>
            <p:cNvPr id="12" name="TextBox 11"/>
            <p:cNvSpPr txBox="1"/>
            <p:nvPr/>
          </p:nvSpPr>
          <p:spPr>
            <a:xfrm>
              <a:off x="6507891" y="2471453"/>
              <a:ext cx="4120500" cy="2062103"/>
            </a:xfrm>
            <a:prstGeom prst="rect">
              <a:avLst/>
            </a:prstGeom>
            <a:noFill/>
          </p:spPr>
          <p:txBody>
            <a:bodyPr wrap="square" rtlCol="0">
              <a:spAutoFit/>
            </a:bodyPr>
            <a:lstStyle/>
            <a:p>
              <a:pPr algn="ctr"/>
              <a:r>
                <a:rPr lang="ru-RU" sz="3200" b="1" dirty="0" smtClean="0">
                  <a:solidFill>
                    <a:schemeClr val="bg1"/>
                  </a:solidFill>
                </a:rPr>
                <a:t>Окончания причастий проверяются по вопросу (какой?), как и у прилагательных.</a:t>
              </a:r>
              <a:endParaRPr lang="ru-RU" sz="3200" b="1" dirty="0">
                <a:solidFill>
                  <a:schemeClr val="bg1"/>
                </a:solidFill>
              </a:endParaRPr>
            </a:p>
          </p:txBody>
        </p:sp>
      </p:grpSp>
    </p:spTree>
    <p:extLst>
      <p:ext uri="{BB962C8B-B14F-4D97-AF65-F5344CB8AC3E}">
        <p14:creationId xmlns:p14="http://schemas.microsoft.com/office/powerpoint/2010/main" xmlns="" val="219382595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00B050"/>
            </a:solidFill>
            <a:ln>
              <a:solidFill>
                <a:srgbClr val="00B050"/>
              </a:solid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21</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00B050"/>
            </a:solidFill>
            <a:ln>
              <a:solidFill>
                <a:srgbClr val="00B050"/>
              </a:solid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506071" y="2003612"/>
            <a:ext cx="3886199" cy="3170099"/>
          </a:xfrm>
          <a:prstGeom prst="rect">
            <a:avLst/>
          </a:prstGeom>
          <a:noFill/>
        </p:spPr>
        <p:txBody>
          <a:bodyPr wrap="square" rtlCol="0">
            <a:spAutoFit/>
          </a:bodyPr>
          <a:lstStyle/>
          <a:p>
            <a:pPr algn="ctr"/>
            <a:r>
              <a:rPr lang="ru-RU" sz="4000" b="1" dirty="0" smtClean="0">
                <a:solidFill>
                  <a:srgbClr val="3366FF"/>
                </a:solidFill>
              </a:rPr>
              <a:t>Как отличить причастие и отглагольное </a:t>
            </a:r>
            <a:r>
              <a:rPr lang="ru-RU" sz="4000" b="1" dirty="0" err="1" smtClean="0">
                <a:solidFill>
                  <a:srgbClr val="3366FF"/>
                </a:solidFill>
              </a:rPr>
              <a:t>прилага</a:t>
            </a:r>
            <a:r>
              <a:rPr lang="ru-RU" sz="4000" b="1" dirty="0" smtClean="0">
                <a:solidFill>
                  <a:srgbClr val="3366FF"/>
                </a:solidFill>
              </a:rPr>
              <a:t>-тельное?</a:t>
            </a:r>
            <a:endParaRPr lang="ru-RU" sz="40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00B050"/>
              </a:solidFill>
              <a:ln w="381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2" name="TextBox 11"/>
            <p:cNvSpPr txBox="1"/>
            <p:nvPr/>
          </p:nvSpPr>
          <p:spPr>
            <a:xfrm>
              <a:off x="6435441" y="1054429"/>
              <a:ext cx="4120500" cy="4893647"/>
            </a:xfrm>
            <a:prstGeom prst="rect">
              <a:avLst/>
            </a:prstGeom>
            <a:noFill/>
          </p:spPr>
          <p:txBody>
            <a:bodyPr wrap="square" rtlCol="0">
              <a:spAutoFit/>
            </a:bodyPr>
            <a:lstStyle/>
            <a:p>
              <a:pPr algn="ctr"/>
              <a:r>
                <a:rPr lang="ru-RU" sz="2400" b="1" dirty="0" smtClean="0">
                  <a:solidFill>
                    <a:schemeClr val="bg1"/>
                  </a:solidFill>
                </a:rPr>
                <a:t>Отглагольное прилагательное образуется от бесприставочных глаголов несовершенного вида, у прилагательных нет зависимых слов. </a:t>
              </a:r>
            </a:p>
            <a:p>
              <a:pPr algn="ctr"/>
              <a:r>
                <a:rPr lang="ru-RU" sz="2400" b="1" dirty="0" smtClean="0">
                  <a:solidFill>
                    <a:schemeClr val="bg1"/>
                  </a:solidFill>
                </a:rPr>
                <a:t>Если появляются зависимые слова, то это  уже причастие. Также отглагольные прилагательные (</a:t>
              </a:r>
              <a:r>
                <a:rPr lang="ru-RU" sz="2400" b="1" dirty="0" err="1" smtClean="0">
                  <a:solidFill>
                    <a:schemeClr val="bg1"/>
                  </a:solidFill>
                </a:rPr>
                <a:t>сов.в</a:t>
              </a:r>
              <a:r>
                <a:rPr lang="ru-RU" sz="2400" b="1" dirty="0" smtClean="0">
                  <a:solidFill>
                    <a:schemeClr val="bg1"/>
                  </a:solidFill>
                </a:rPr>
                <a:t>.) употребляются в переносном значении, а причастия только в прямом.</a:t>
              </a:r>
              <a:endParaRPr lang="ru-RU" sz="2400" b="1" dirty="0">
                <a:solidFill>
                  <a:schemeClr val="bg1"/>
                </a:solidFill>
              </a:endParaRPr>
            </a:p>
          </p:txBody>
        </p:sp>
      </p:grpSp>
    </p:spTree>
    <p:extLst>
      <p:ext uri="{BB962C8B-B14F-4D97-AF65-F5344CB8AC3E}">
        <p14:creationId xmlns:p14="http://schemas.microsoft.com/office/powerpoint/2010/main" xmlns="" val="3351897717"/>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35" name="Рисунок 34"/>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flipH="1">
            <a:off x="4544558" y="1792089"/>
            <a:ext cx="1470572" cy="2150711"/>
          </a:xfrm>
          <a:prstGeom prst="rect">
            <a:avLst/>
          </a:prstGeom>
        </p:spPr>
      </p:pic>
      <p:grpSp>
        <p:nvGrpSpPr>
          <p:cNvPr id="29" name="Группа 28"/>
          <p:cNvGrpSpPr/>
          <p:nvPr/>
        </p:nvGrpSpPr>
        <p:grpSpPr>
          <a:xfrm rot="10800000">
            <a:off x="9443491" y="3257093"/>
            <a:ext cx="2972498" cy="2138863"/>
            <a:chOff x="1866632" y="-525338"/>
            <a:chExt cx="7782773" cy="6824555"/>
          </a:xfrm>
        </p:grpSpPr>
        <p:pic>
          <p:nvPicPr>
            <p:cNvPr id="30" name="Рисунок 29"/>
            <p:cNvPicPr>
              <a:picLocks noChangeAspect="1"/>
            </p:cNvPicPr>
            <p:nvPr/>
          </p:nvPicPr>
          <p:blipFill>
            <a:blip r:embed="rId5" cstate="print">
              <a:duotone>
                <a:prstClr val="black"/>
                <a:srgbClr val="FFFF00">
                  <a:tint val="45000"/>
                  <a:satMod val="400000"/>
                </a:srgbClr>
              </a:duotone>
              <a:extLst>
                <a:ext uri="{BEBA8EAE-BF5A-486C-A8C5-ECC9F3942E4B}">
                  <a14:imgProps xmlns:a14="http://schemas.microsoft.com/office/drawing/2010/main" xmlns="">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4873955" y="1720204"/>
              <a:ext cx="4502056" cy="4579013"/>
            </a:xfrm>
            <a:prstGeom prst="rect">
              <a:avLst/>
            </a:prstGeom>
          </p:spPr>
        </p:pic>
        <p:pic>
          <p:nvPicPr>
            <p:cNvPr id="31" name="Рисунок 30"/>
            <p:cNvPicPr>
              <a:picLocks noChangeAspect="1"/>
            </p:cNvPicPr>
            <p:nvPr/>
          </p:nvPicPr>
          <p:blipFill>
            <a:blip r:embed="rId7" cstate="print">
              <a:duotone>
                <a:prstClr val="black"/>
                <a:srgbClr val="FFFF00">
                  <a:tint val="45000"/>
                  <a:satMod val="400000"/>
                </a:srgbClr>
              </a:duotone>
              <a:extLst>
                <a:ext uri="{BEBA8EAE-BF5A-486C-A8C5-ECC9F3942E4B}">
                  <a14:imgProps xmlns:a14="http://schemas.microsoft.com/office/drawing/2010/main" xmlns="">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6207894" y="0"/>
              <a:ext cx="3441511" cy="3500339"/>
            </a:xfrm>
            <a:prstGeom prst="rect">
              <a:avLst/>
            </a:prstGeom>
          </p:spPr>
        </p:pic>
        <p:pic>
          <p:nvPicPr>
            <p:cNvPr id="32" name="Рисунок 31"/>
            <p:cNvPicPr>
              <a:picLocks noChangeAspect="1"/>
            </p:cNvPicPr>
            <p:nvPr/>
          </p:nvPicPr>
          <p:blipFill>
            <a:blip r:embed="rId8" cstate="print">
              <a:duotone>
                <a:prstClr val="black"/>
                <a:srgbClr val="FFFF00">
                  <a:tint val="45000"/>
                  <a:satMod val="400000"/>
                </a:srgbClr>
              </a:duotone>
              <a:extLst>
                <a:ext uri="{BEBA8EAE-BF5A-486C-A8C5-ECC9F3942E4B}">
                  <a14:imgProps xmlns:a14="http://schemas.microsoft.com/office/drawing/2010/main" xmlns="">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5427113" y="1554161"/>
              <a:ext cx="2905975" cy="2955649"/>
            </a:xfrm>
            <a:prstGeom prst="rect">
              <a:avLst/>
            </a:prstGeom>
          </p:spPr>
        </p:pic>
        <p:pic>
          <p:nvPicPr>
            <p:cNvPr id="33" name="Рисунок 32"/>
            <p:cNvPicPr>
              <a:picLocks noChangeAspect="1"/>
            </p:cNvPicPr>
            <p:nvPr/>
          </p:nvPicPr>
          <p:blipFill>
            <a:blip r:embed="rId9" cstate="print">
              <a:duotone>
                <a:prstClr val="black"/>
                <a:srgbClr val="FFFF00">
                  <a:tint val="45000"/>
                  <a:satMod val="400000"/>
                </a:srgbClr>
              </a:duotone>
              <a:extLst>
                <a:ext uri="{BEBA8EAE-BF5A-486C-A8C5-ECC9F3942E4B}">
                  <a14:imgProps xmlns:a14="http://schemas.microsoft.com/office/drawing/2010/main" xmlns="">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2644449" y="1808449"/>
              <a:ext cx="3822768" cy="3888113"/>
            </a:xfrm>
            <a:prstGeom prst="rect">
              <a:avLst/>
            </a:prstGeom>
          </p:spPr>
        </p:pic>
        <p:pic>
          <p:nvPicPr>
            <p:cNvPr id="34" name="Рисунок 33"/>
            <p:cNvPicPr>
              <a:picLocks noChangeAspect="1"/>
            </p:cNvPicPr>
            <p:nvPr/>
          </p:nvPicPr>
          <p:blipFill>
            <a:blip r:embed="rId10" cstate="print">
              <a:duotone>
                <a:prstClr val="black"/>
                <a:srgbClr val="FFFF00">
                  <a:tint val="45000"/>
                  <a:satMod val="400000"/>
                </a:srgbClr>
              </a:duotone>
              <a:extLst>
                <a:ext uri="{BEBA8EAE-BF5A-486C-A8C5-ECC9F3942E4B}">
                  <a14:imgProps xmlns:a14="http://schemas.microsoft.com/office/drawing/2010/main" xmlns="">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rot="16778802">
              <a:off x="1905751" y="-564457"/>
              <a:ext cx="4576975" cy="4655213"/>
            </a:xfrm>
            <a:prstGeom prst="rect">
              <a:avLst/>
            </a:prstGeom>
          </p:spPr>
        </p:pic>
      </p:grpSp>
      <p:grpSp>
        <p:nvGrpSpPr>
          <p:cNvPr id="36" name="Группа 35"/>
          <p:cNvGrpSpPr/>
          <p:nvPr/>
        </p:nvGrpSpPr>
        <p:grpSpPr>
          <a:xfrm rot="10800000">
            <a:off x="6628478" y="3011210"/>
            <a:ext cx="3090379" cy="2784414"/>
            <a:chOff x="1866632" y="-525338"/>
            <a:chExt cx="7782773" cy="6824555"/>
          </a:xfrm>
        </p:grpSpPr>
        <p:pic>
          <p:nvPicPr>
            <p:cNvPr id="37" name="Рисунок 36"/>
            <p:cNvPicPr>
              <a:picLocks noChangeAspect="1"/>
            </p:cNvPicPr>
            <p:nvPr/>
          </p:nvPicPr>
          <p:blipFill>
            <a:blip r:embed="rId11" cstate="print">
              <a:duotone>
                <a:prstClr val="black"/>
                <a:srgbClr val="FFFF00">
                  <a:tint val="45000"/>
                  <a:satMod val="400000"/>
                </a:srgbClr>
              </a:duotone>
              <a:extLst>
                <a:ext uri="{BEBA8EAE-BF5A-486C-A8C5-ECC9F3942E4B}">
                  <a14:imgProps xmlns:a14="http://schemas.microsoft.com/office/drawing/2010/main" xmlns="">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4873955" y="1720204"/>
              <a:ext cx="4502056" cy="4579013"/>
            </a:xfrm>
            <a:prstGeom prst="rect">
              <a:avLst/>
            </a:prstGeom>
          </p:spPr>
        </p:pic>
        <p:pic>
          <p:nvPicPr>
            <p:cNvPr id="38" name="Рисунок 37"/>
            <p:cNvPicPr>
              <a:picLocks noChangeAspect="1"/>
            </p:cNvPicPr>
            <p:nvPr/>
          </p:nvPicPr>
          <p:blipFill>
            <a:blip r:embed="rId12" cstate="print">
              <a:duotone>
                <a:prstClr val="black"/>
                <a:srgbClr val="FFFF00">
                  <a:tint val="45000"/>
                  <a:satMod val="400000"/>
                </a:srgbClr>
              </a:duotone>
              <a:extLst>
                <a:ext uri="{BEBA8EAE-BF5A-486C-A8C5-ECC9F3942E4B}">
                  <a14:imgProps xmlns:a14="http://schemas.microsoft.com/office/drawing/2010/main" xmlns="">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6207894" y="0"/>
              <a:ext cx="3441511" cy="3500339"/>
            </a:xfrm>
            <a:prstGeom prst="rect">
              <a:avLst/>
            </a:prstGeom>
          </p:spPr>
        </p:pic>
        <p:pic>
          <p:nvPicPr>
            <p:cNvPr id="39" name="Рисунок 38"/>
            <p:cNvPicPr>
              <a:picLocks noChangeAspect="1"/>
            </p:cNvPicPr>
            <p:nvPr/>
          </p:nvPicPr>
          <p:blipFill>
            <a:blip r:embed="rId13" cstate="print">
              <a:duotone>
                <a:prstClr val="black"/>
                <a:srgbClr val="FFFF00">
                  <a:tint val="45000"/>
                  <a:satMod val="400000"/>
                </a:srgbClr>
              </a:duotone>
              <a:extLst>
                <a:ext uri="{BEBA8EAE-BF5A-486C-A8C5-ECC9F3942E4B}">
                  <a14:imgProps xmlns:a14="http://schemas.microsoft.com/office/drawing/2010/main" xmlns="">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5427113" y="1554161"/>
              <a:ext cx="2905975" cy="2955649"/>
            </a:xfrm>
            <a:prstGeom prst="rect">
              <a:avLst/>
            </a:prstGeom>
          </p:spPr>
        </p:pic>
        <p:pic>
          <p:nvPicPr>
            <p:cNvPr id="40" name="Рисунок 39"/>
            <p:cNvPicPr>
              <a:picLocks noChangeAspect="1"/>
            </p:cNvPicPr>
            <p:nvPr/>
          </p:nvPicPr>
          <p:blipFill>
            <a:blip r:embed="rId14" cstate="print">
              <a:duotone>
                <a:prstClr val="black"/>
                <a:srgbClr val="FFFF00">
                  <a:tint val="45000"/>
                  <a:satMod val="400000"/>
                </a:srgbClr>
              </a:duotone>
              <a:extLst>
                <a:ext uri="{BEBA8EAE-BF5A-486C-A8C5-ECC9F3942E4B}">
                  <a14:imgProps xmlns:a14="http://schemas.microsoft.com/office/drawing/2010/main" xmlns="">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2644449" y="1808449"/>
              <a:ext cx="3822768" cy="3888113"/>
            </a:xfrm>
            <a:prstGeom prst="rect">
              <a:avLst/>
            </a:prstGeom>
          </p:spPr>
        </p:pic>
        <p:pic>
          <p:nvPicPr>
            <p:cNvPr id="41" name="Рисунок 40"/>
            <p:cNvPicPr>
              <a:picLocks noChangeAspect="1"/>
            </p:cNvPicPr>
            <p:nvPr/>
          </p:nvPicPr>
          <p:blipFill>
            <a:blip r:embed="rId15" cstate="print">
              <a:duotone>
                <a:prstClr val="black"/>
                <a:srgbClr val="FFFF00">
                  <a:tint val="45000"/>
                  <a:satMod val="400000"/>
                </a:srgbClr>
              </a:duotone>
              <a:extLst>
                <a:ext uri="{BEBA8EAE-BF5A-486C-A8C5-ECC9F3942E4B}">
                  <a14:imgProps xmlns:a14="http://schemas.microsoft.com/office/drawing/2010/main" xmlns="">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rot="16778802">
              <a:off x="1905751" y="-564457"/>
              <a:ext cx="4576975" cy="4655213"/>
            </a:xfrm>
            <a:prstGeom prst="rect">
              <a:avLst/>
            </a:prstGeom>
          </p:spPr>
        </p:pic>
      </p:grpSp>
      <p:grpSp>
        <p:nvGrpSpPr>
          <p:cNvPr id="9" name="Группа 8"/>
          <p:cNvGrpSpPr/>
          <p:nvPr/>
        </p:nvGrpSpPr>
        <p:grpSpPr>
          <a:xfrm rot="10800000">
            <a:off x="2933324" y="3461416"/>
            <a:ext cx="2069997" cy="1588728"/>
            <a:chOff x="1866632" y="-525338"/>
            <a:chExt cx="7782773" cy="6824555"/>
          </a:xfrm>
        </p:grpSpPr>
        <p:pic>
          <p:nvPicPr>
            <p:cNvPr id="4" name="Рисунок 3"/>
            <p:cNvPicPr>
              <a:picLocks noChangeAspect="1"/>
            </p:cNvPicPr>
            <p:nvPr/>
          </p:nvPicPr>
          <p:blipFill>
            <a:blip r:embed="rId16" cstate="print">
              <a:extLst>
                <a:ext uri="{BEBA8EAE-BF5A-486C-A8C5-ECC9F3942E4B}">
                  <a14:imgProps xmlns:a14="http://schemas.microsoft.com/office/drawing/2010/main" xmlns="">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4873955" y="1720204"/>
              <a:ext cx="4502056" cy="4579013"/>
            </a:xfrm>
            <a:prstGeom prst="rect">
              <a:avLst/>
            </a:prstGeom>
          </p:spPr>
        </p:pic>
        <p:pic>
          <p:nvPicPr>
            <p:cNvPr id="5" name="Рисунок 4"/>
            <p:cNvPicPr>
              <a:picLocks noChangeAspect="1"/>
            </p:cNvPicPr>
            <p:nvPr/>
          </p:nvPicPr>
          <p:blipFill>
            <a:blip r:embed="rId17" cstate="print">
              <a:extLst>
                <a:ext uri="{BEBA8EAE-BF5A-486C-A8C5-ECC9F3942E4B}">
                  <a14:imgProps xmlns:a14="http://schemas.microsoft.com/office/drawing/2010/main" xmlns="">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6207894" y="0"/>
              <a:ext cx="3441511" cy="3500339"/>
            </a:xfrm>
            <a:prstGeom prst="rect">
              <a:avLst/>
            </a:prstGeom>
          </p:spPr>
        </p:pic>
        <p:pic>
          <p:nvPicPr>
            <p:cNvPr id="6" name="Рисунок 5"/>
            <p:cNvPicPr>
              <a:picLocks noChangeAspect="1"/>
            </p:cNvPicPr>
            <p:nvPr/>
          </p:nvPicPr>
          <p:blipFill>
            <a:blip r:embed="rId18" cstate="print">
              <a:extLst>
                <a:ext uri="{BEBA8EAE-BF5A-486C-A8C5-ECC9F3942E4B}">
                  <a14:imgProps xmlns:a14="http://schemas.microsoft.com/office/drawing/2010/main" xmlns="">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5427113" y="1554161"/>
              <a:ext cx="2905975" cy="2955649"/>
            </a:xfrm>
            <a:prstGeom prst="rect">
              <a:avLst/>
            </a:prstGeom>
          </p:spPr>
        </p:pic>
        <p:pic>
          <p:nvPicPr>
            <p:cNvPr id="7" name="Рисунок 6"/>
            <p:cNvPicPr>
              <a:picLocks noChangeAspect="1"/>
            </p:cNvPicPr>
            <p:nvPr/>
          </p:nvPicPr>
          <p:blipFill>
            <a:blip r:embed="rId19" cstate="print">
              <a:extLst>
                <a:ext uri="{BEBA8EAE-BF5A-486C-A8C5-ECC9F3942E4B}">
                  <a14:imgProps xmlns:a14="http://schemas.microsoft.com/office/drawing/2010/main" xmlns="">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2644449" y="1808449"/>
              <a:ext cx="3822768" cy="3888113"/>
            </a:xfrm>
            <a:prstGeom prst="rect">
              <a:avLst/>
            </a:prstGeom>
          </p:spPr>
        </p:pic>
        <p:pic>
          <p:nvPicPr>
            <p:cNvPr id="8" name="Рисунок 7"/>
            <p:cNvPicPr>
              <a:picLocks noChangeAspect="1"/>
            </p:cNvPicPr>
            <p:nvPr/>
          </p:nvPicPr>
          <p:blipFill>
            <a:blip r:embed="rId20" cstate="print">
              <a:extLst>
                <a:ext uri="{BEBA8EAE-BF5A-486C-A8C5-ECC9F3942E4B}">
                  <a14:imgProps xmlns:a14="http://schemas.microsoft.com/office/drawing/2010/main" xmlns="">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rot="16778802">
              <a:off x="1905751" y="-564457"/>
              <a:ext cx="4576975" cy="4655213"/>
            </a:xfrm>
            <a:prstGeom prst="rect">
              <a:avLst/>
            </a:prstGeom>
          </p:spPr>
        </p:pic>
      </p:grpSp>
      <p:grpSp>
        <p:nvGrpSpPr>
          <p:cNvPr id="23" name="Группа 22"/>
          <p:cNvGrpSpPr/>
          <p:nvPr/>
        </p:nvGrpSpPr>
        <p:grpSpPr>
          <a:xfrm rot="10800000">
            <a:off x="-71571" y="2566229"/>
            <a:ext cx="4183453" cy="3990552"/>
            <a:chOff x="1866632" y="-525338"/>
            <a:chExt cx="7782773" cy="6824555"/>
          </a:xfrm>
        </p:grpSpPr>
        <p:pic>
          <p:nvPicPr>
            <p:cNvPr id="24" name="Рисунок 23"/>
            <p:cNvPicPr>
              <a:picLocks noChangeAspect="1"/>
            </p:cNvPicPr>
            <p:nvPr/>
          </p:nvPicPr>
          <p:blipFill>
            <a:blip r:embed="rId21" cstate="print">
              <a:duotone>
                <a:prstClr val="black"/>
                <a:srgbClr val="FFFF00">
                  <a:tint val="45000"/>
                  <a:satMod val="400000"/>
                </a:srgbClr>
              </a:duotone>
              <a:extLst>
                <a:ext uri="{BEBA8EAE-BF5A-486C-A8C5-ECC9F3942E4B}">
                  <a14:imgProps xmlns:a14="http://schemas.microsoft.com/office/drawing/2010/main" xmlns="">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4873955" y="1720204"/>
              <a:ext cx="4502056" cy="4579013"/>
            </a:xfrm>
            <a:prstGeom prst="rect">
              <a:avLst/>
            </a:prstGeom>
          </p:spPr>
        </p:pic>
        <p:pic>
          <p:nvPicPr>
            <p:cNvPr id="25" name="Рисунок 24"/>
            <p:cNvPicPr>
              <a:picLocks noChangeAspect="1"/>
            </p:cNvPicPr>
            <p:nvPr/>
          </p:nvPicPr>
          <p:blipFill>
            <a:blip r:embed="rId22" cstate="print">
              <a:duotone>
                <a:prstClr val="black"/>
                <a:srgbClr val="FFFF00">
                  <a:tint val="45000"/>
                  <a:satMod val="400000"/>
                </a:srgbClr>
              </a:duotone>
              <a:extLst>
                <a:ext uri="{BEBA8EAE-BF5A-486C-A8C5-ECC9F3942E4B}">
                  <a14:imgProps xmlns:a14="http://schemas.microsoft.com/office/drawing/2010/main" xmlns="">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6207894" y="0"/>
              <a:ext cx="3441511" cy="3500339"/>
            </a:xfrm>
            <a:prstGeom prst="rect">
              <a:avLst/>
            </a:prstGeom>
          </p:spPr>
        </p:pic>
        <p:pic>
          <p:nvPicPr>
            <p:cNvPr id="26" name="Рисунок 25"/>
            <p:cNvPicPr>
              <a:picLocks noChangeAspect="1"/>
            </p:cNvPicPr>
            <p:nvPr/>
          </p:nvPicPr>
          <p:blipFill>
            <a:blip r:embed="rId23" cstate="print">
              <a:duotone>
                <a:prstClr val="black"/>
                <a:srgbClr val="FFFF00">
                  <a:tint val="45000"/>
                  <a:satMod val="400000"/>
                </a:srgbClr>
              </a:duotone>
              <a:extLst>
                <a:ext uri="{BEBA8EAE-BF5A-486C-A8C5-ECC9F3942E4B}">
                  <a14:imgProps xmlns:a14="http://schemas.microsoft.com/office/drawing/2010/main" xmlns="">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5427113" y="1554161"/>
              <a:ext cx="2905975" cy="2955649"/>
            </a:xfrm>
            <a:prstGeom prst="rect">
              <a:avLst/>
            </a:prstGeom>
          </p:spPr>
        </p:pic>
        <p:pic>
          <p:nvPicPr>
            <p:cNvPr id="27" name="Рисунок 26"/>
            <p:cNvPicPr>
              <a:picLocks noChangeAspect="1"/>
            </p:cNvPicPr>
            <p:nvPr/>
          </p:nvPicPr>
          <p:blipFill>
            <a:blip r:embed="rId24" cstate="print">
              <a:duotone>
                <a:prstClr val="black"/>
                <a:srgbClr val="FFFF00">
                  <a:tint val="45000"/>
                  <a:satMod val="400000"/>
                </a:srgbClr>
              </a:duotone>
              <a:extLst>
                <a:ext uri="{BEBA8EAE-BF5A-486C-A8C5-ECC9F3942E4B}">
                  <a14:imgProps xmlns:a14="http://schemas.microsoft.com/office/drawing/2010/main" xmlns="">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2644449" y="1808449"/>
              <a:ext cx="3822768" cy="3888113"/>
            </a:xfrm>
            <a:prstGeom prst="rect">
              <a:avLst/>
            </a:prstGeom>
          </p:spPr>
        </p:pic>
        <p:pic>
          <p:nvPicPr>
            <p:cNvPr id="28" name="Рисунок 27"/>
            <p:cNvPicPr>
              <a:picLocks noChangeAspect="1"/>
            </p:cNvPicPr>
            <p:nvPr/>
          </p:nvPicPr>
          <p:blipFill>
            <a:blip r:embed="rId25" cstate="print">
              <a:duotone>
                <a:prstClr val="black"/>
                <a:srgbClr val="FFFF00">
                  <a:tint val="45000"/>
                  <a:satMod val="400000"/>
                </a:srgbClr>
              </a:duotone>
              <a:extLst>
                <a:ext uri="{BEBA8EAE-BF5A-486C-A8C5-ECC9F3942E4B}">
                  <a14:imgProps xmlns:a14="http://schemas.microsoft.com/office/drawing/2010/main" xmlns="">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rot="16778802">
              <a:off x="1905751" y="-564457"/>
              <a:ext cx="4576975" cy="4655213"/>
            </a:xfrm>
            <a:prstGeom prst="rect">
              <a:avLst/>
            </a:prstGeom>
          </p:spPr>
        </p:pic>
      </p:grpSp>
      <p:sp>
        <p:nvSpPr>
          <p:cNvPr id="2" name="TextBox 1"/>
          <p:cNvSpPr txBox="1"/>
          <p:nvPr/>
        </p:nvSpPr>
        <p:spPr>
          <a:xfrm>
            <a:off x="92200" y="162673"/>
            <a:ext cx="4903482" cy="1569660"/>
          </a:xfrm>
          <a:prstGeom prst="rect">
            <a:avLst/>
          </a:prstGeom>
          <a:noFill/>
        </p:spPr>
        <p:txBody>
          <a:bodyPr wrap="square" rtlCol="0">
            <a:spAutoFit/>
          </a:bodyPr>
          <a:lstStyle/>
          <a:p>
            <a:pPr algn="ctr"/>
            <a:r>
              <a:rPr lang="ru-RU" sz="4800" b="1" i="1" dirty="0" smtClean="0">
                <a:solidFill>
                  <a:srgbClr val="66FFFF"/>
                </a:solidFill>
                <a:latin typeface="Segoe Script" panose="030B0504020000000003" pitchFamily="66" charset="0"/>
              </a:rPr>
              <a:t>Поздравляем победителей!</a:t>
            </a:r>
            <a:endParaRPr lang="ru-RU" sz="4800" b="1" i="1" dirty="0">
              <a:solidFill>
                <a:srgbClr val="66FFFF"/>
              </a:solidFill>
              <a:latin typeface="Segoe Script" panose="030B0504020000000003" pitchFamily="66" charset="0"/>
            </a:endParaRPr>
          </a:p>
        </p:txBody>
      </p:sp>
      <p:pic>
        <p:nvPicPr>
          <p:cNvPr id="10" name="Рисунок 9"/>
          <p:cNvPicPr>
            <a:picLocks noChangeAspect="1"/>
          </p:cNvPicPr>
          <p:nvPr/>
        </p:nvPicPr>
        <p:blipFill>
          <a:blip r:embed="rId26" cstate="email">
            <a:extLst>
              <a:ext uri="{28A0092B-C50C-407E-A947-70E740481C1C}">
                <a14:useLocalDpi xmlns:a14="http://schemas.microsoft.com/office/drawing/2010/main" xmlns=""/>
              </a:ext>
            </a:extLst>
          </a:blip>
          <a:stretch>
            <a:fillRect/>
          </a:stretch>
        </p:blipFill>
        <p:spPr>
          <a:xfrm>
            <a:off x="6321663" y="2245108"/>
            <a:ext cx="1894450" cy="2099943"/>
          </a:xfrm>
          <a:prstGeom prst="rect">
            <a:avLst/>
          </a:prstGeom>
        </p:spPr>
      </p:pic>
      <p:pic>
        <p:nvPicPr>
          <p:cNvPr id="11" name="Рисунок 10"/>
          <p:cNvPicPr>
            <a:picLocks noChangeAspect="1"/>
          </p:cNvPicPr>
          <p:nvPr/>
        </p:nvPicPr>
        <p:blipFill>
          <a:blip r:embed="rId27" cstate="print">
            <a:extLst>
              <a:ext uri="{28A0092B-C50C-407E-A947-70E740481C1C}">
                <a14:useLocalDpi xmlns:a14="http://schemas.microsoft.com/office/drawing/2010/main" xmlns="" val="0"/>
              </a:ext>
            </a:extLst>
          </a:blip>
          <a:stretch>
            <a:fillRect/>
          </a:stretch>
        </p:blipFill>
        <p:spPr>
          <a:xfrm rot="19194898">
            <a:off x="6026538" y="1019015"/>
            <a:ext cx="940161" cy="795097"/>
          </a:xfrm>
          <a:prstGeom prst="rect">
            <a:avLst/>
          </a:prstGeom>
        </p:spPr>
      </p:pic>
      <p:pic>
        <p:nvPicPr>
          <p:cNvPr id="12" name="Рисунок 11"/>
          <p:cNvPicPr>
            <a:picLocks noChangeAspect="1"/>
          </p:cNvPicPr>
          <p:nvPr/>
        </p:nvPicPr>
        <p:blipFill>
          <a:blip r:embed="rId28" cstate="print">
            <a:extLst>
              <a:ext uri="{28A0092B-C50C-407E-A947-70E740481C1C}">
                <a14:useLocalDpi xmlns:a14="http://schemas.microsoft.com/office/drawing/2010/main" xmlns="" val="0"/>
              </a:ext>
            </a:extLst>
          </a:blip>
          <a:stretch>
            <a:fillRect/>
          </a:stretch>
        </p:blipFill>
        <p:spPr>
          <a:xfrm flipH="1">
            <a:off x="9601097" y="2880937"/>
            <a:ext cx="726914" cy="814750"/>
          </a:xfrm>
          <a:prstGeom prst="rect">
            <a:avLst/>
          </a:prstGeom>
        </p:spPr>
      </p:pic>
      <p:pic>
        <p:nvPicPr>
          <p:cNvPr id="14" name="Рисунок 13"/>
          <p:cNvPicPr>
            <a:picLocks noChangeAspect="1"/>
          </p:cNvPicPr>
          <p:nvPr/>
        </p:nvPicPr>
        <p:blipFill>
          <a:blip r:embed="rId29" cstate="email">
            <a:extLst>
              <a:ext uri="{28A0092B-C50C-407E-A947-70E740481C1C}">
                <a14:useLocalDpi xmlns:a14="http://schemas.microsoft.com/office/drawing/2010/main" xmlns=""/>
              </a:ext>
            </a:extLst>
          </a:blip>
          <a:stretch>
            <a:fillRect/>
          </a:stretch>
        </p:blipFill>
        <p:spPr>
          <a:xfrm flipH="1">
            <a:off x="3061780" y="2352282"/>
            <a:ext cx="1184438" cy="2115068"/>
          </a:xfrm>
          <a:prstGeom prst="rect">
            <a:avLst/>
          </a:prstGeom>
        </p:spPr>
      </p:pic>
      <p:pic>
        <p:nvPicPr>
          <p:cNvPr id="15" name="Рисунок 14"/>
          <p:cNvPicPr>
            <a:picLocks noChangeAspect="1"/>
          </p:cNvPicPr>
          <p:nvPr/>
        </p:nvPicPr>
        <p:blipFill>
          <a:blip r:embed="rId30" cstate="print">
            <a:extLst>
              <a:ext uri="{28A0092B-C50C-407E-A947-70E740481C1C}">
                <a14:useLocalDpi xmlns:a14="http://schemas.microsoft.com/office/drawing/2010/main" xmlns="" val="0"/>
              </a:ext>
            </a:extLst>
          </a:blip>
          <a:stretch>
            <a:fillRect/>
          </a:stretch>
        </p:blipFill>
        <p:spPr>
          <a:xfrm rot="1134969">
            <a:off x="723898" y="2096904"/>
            <a:ext cx="989656" cy="702617"/>
          </a:xfrm>
          <a:prstGeom prst="rect">
            <a:avLst/>
          </a:prstGeom>
        </p:spPr>
      </p:pic>
      <p:pic>
        <p:nvPicPr>
          <p:cNvPr id="16" name="Рисунок 15"/>
          <p:cNvPicPr>
            <a:picLocks noChangeAspect="1"/>
          </p:cNvPicPr>
          <p:nvPr/>
        </p:nvPicPr>
        <p:blipFill>
          <a:blip r:embed="rId31" cstate="print">
            <a:extLst>
              <a:ext uri="{28A0092B-C50C-407E-A947-70E740481C1C}">
                <a14:useLocalDpi xmlns:a14="http://schemas.microsoft.com/office/drawing/2010/main" xmlns="" val="0"/>
              </a:ext>
            </a:extLst>
          </a:blip>
          <a:stretch>
            <a:fillRect/>
          </a:stretch>
        </p:blipFill>
        <p:spPr>
          <a:xfrm rot="14747562">
            <a:off x="9548000" y="763269"/>
            <a:ext cx="1128847" cy="954669"/>
          </a:xfrm>
          <a:prstGeom prst="rect">
            <a:avLst/>
          </a:prstGeom>
        </p:spPr>
      </p:pic>
      <p:pic>
        <p:nvPicPr>
          <p:cNvPr id="17" name="Рисунок 16"/>
          <p:cNvPicPr>
            <a:picLocks noChangeAspect="1"/>
          </p:cNvPicPr>
          <p:nvPr/>
        </p:nvPicPr>
        <p:blipFill>
          <a:blip r:embed="rId28" cstate="print">
            <a:extLst>
              <a:ext uri="{28A0092B-C50C-407E-A947-70E740481C1C}">
                <a14:useLocalDpi xmlns:a14="http://schemas.microsoft.com/office/drawing/2010/main" xmlns="" val="0"/>
              </a:ext>
            </a:extLst>
          </a:blip>
          <a:stretch>
            <a:fillRect/>
          </a:stretch>
        </p:blipFill>
        <p:spPr>
          <a:xfrm rot="198790" flipH="1">
            <a:off x="7639330" y="659254"/>
            <a:ext cx="726914" cy="814750"/>
          </a:xfrm>
          <a:prstGeom prst="rect">
            <a:avLst/>
          </a:prstGeom>
        </p:spPr>
      </p:pic>
      <p:pic>
        <p:nvPicPr>
          <p:cNvPr id="18" name="Рисунок 17"/>
          <p:cNvPicPr>
            <a:picLocks noChangeAspect="1"/>
          </p:cNvPicPr>
          <p:nvPr/>
        </p:nvPicPr>
        <p:blipFill>
          <a:blip r:embed="rId30" cstate="print">
            <a:extLst>
              <a:ext uri="{28A0092B-C50C-407E-A947-70E740481C1C}">
                <a14:useLocalDpi xmlns:a14="http://schemas.microsoft.com/office/drawing/2010/main" xmlns="" val="0"/>
              </a:ext>
            </a:extLst>
          </a:blip>
          <a:stretch>
            <a:fillRect/>
          </a:stretch>
        </p:blipFill>
        <p:spPr>
          <a:xfrm rot="19013567">
            <a:off x="5430069" y="5475689"/>
            <a:ext cx="989656" cy="702617"/>
          </a:xfrm>
          <a:prstGeom prst="rect">
            <a:avLst/>
          </a:prstGeom>
        </p:spPr>
      </p:pic>
      <p:pic>
        <p:nvPicPr>
          <p:cNvPr id="19" name="Рисунок 18"/>
          <p:cNvPicPr>
            <a:picLocks noChangeAspect="1"/>
          </p:cNvPicPr>
          <p:nvPr/>
        </p:nvPicPr>
        <p:blipFill>
          <a:blip r:embed="rId32" cstate="print">
            <a:extLst>
              <a:ext uri="{28A0092B-C50C-407E-A947-70E740481C1C}">
                <a14:useLocalDpi xmlns:a14="http://schemas.microsoft.com/office/drawing/2010/main" xmlns="" val="0"/>
              </a:ext>
            </a:extLst>
          </a:blip>
          <a:stretch>
            <a:fillRect/>
          </a:stretch>
        </p:blipFill>
        <p:spPr>
          <a:xfrm rot="19442466">
            <a:off x="8746625" y="5317844"/>
            <a:ext cx="952235" cy="805308"/>
          </a:xfrm>
          <a:prstGeom prst="rect">
            <a:avLst/>
          </a:prstGeom>
        </p:spPr>
      </p:pic>
      <p:pic>
        <p:nvPicPr>
          <p:cNvPr id="20" name="Рисунок 19"/>
          <p:cNvPicPr>
            <a:picLocks noChangeAspect="1"/>
          </p:cNvPicPr>
          <p:nvPr/>
        </p:nvPicPr>
        <p:blipFill>
          <a:blip r:embed="rId28" cstate="print">
            <a:extLst>
              <a:ext uri="{28A0092B-C50C-407E-A947-70E740481C1C}">
                <a14:useLocalDpi xmlns:a14="http://schemas.microsoft.com/office/drawing/2010/main" xmlns="" val="0"/>
              </a:ext>
            </a:extLst>
          </a:blip>
          <a:stretch>
            <a:fillRect/>
          </a:stretch>
        </p:blipFill>
        <p:spPr>
          <a:xfrm>
            <a:off x="1605596" y="4177775"/>
            <a:ext cx="726914" cy="814750"/>
          </a:xfrm>
          <a:prstGeom prst="rect">
            <a:avLst/>
          </a:prstGeom>
        </p:spPr>
      </p:pic>
      <p:pic>
        <p:nvPicPr>
          <p:cNvPr id="21" name="Рисунок 20"/>
          <p:cNvPicPr>
            <a:picLocks noChangeAspect="1"/>
          </p:cNvPicPr>
          <p:nvPr/>
        </p:nvPicPr>
        <p:blipFill>
          <a:blip r:embed="rId30" cstate="print">
            <a:extLst>
              <a:ext uri="{28A0092B-C50C-407E-A947-70E740481C1C}">
                <a14:useLocalDpi xmlns:a14="http://schemas.microsoft.com/office/drawing/2010/main" xmlns="" val="0"/>
              </a:ext>
            </a:extLst>
          </a:blip>
          <a:stretch>
            <a:fillRect/>
          </a:stretch>
        </p:blipFill>
        <p:spPr>
          <a:xfrm rot="19998726">
            <a:off x="10905087" y="1877334"/>
            <a:ext cx="989656" cy="702617"/>
          </a:xfrm>
          <a:prstGeom prst="rect">
            <a:avLst/>
          </a:prstGeom>
        </p:spPr>
      </p:pic>
      <p:pic>
        <p:nvPicPr>
          <p:cNvPr id="3" name="Рисунок 2"/>
          <p:cNvPicPr>
            <a:picLocks noChangeAspect="1"/>
          </p:cNvPicPr>
          <p:nvPr/>
        </p:nvPicPr>
        <p:blipFill>
          <a:blip r:embed="rId33" cstate="email">
            <a:extLst>
              <a:ext uri="{28A0092B-C50C-407E-A947-70E740481C1C}">
                <a14:useLocalDpi xmlns:a14="http://schemas.microsoft.com/office/drawing/2010/main" xmlns=""/>
              </a:ext>
            </a:extLst>
          </a:blip>
          <a:stretch>
            <a:fillRect/>
          </a:stretch>
        </p:blipFill>
        <p:spPr>
          <a:xfrm rot="21329336">
            <a:off x="4782642" y="3083019"/>
            <a:ext cx="1093446" cy="1896933"/>
          </a:xfrm>
          <a:prstGeom prst="rect">
            <a:avLst/>
          </a:prstGeom>
        </p:spPr>
      </p:pic>
      <p:pic>
        <p:nvPicPr>
          <p:cNvPr id="22" name="Рисунок 21"/>
          <p:cNvPicPr>
            <a:picLocks noChangeAspect="1"/>
          </p:cNvPicPr>
          <p:nvPr/>
        </p:nvPicPr>
        <p:blipFill>
          <a:blip r:embed="rId34" cstate="print">
            <a:extLst>
              <a:ext uri="{28A0092B-C50C-407E-A947-70E740481C1C}">
                <a14:useLocalDpi xmlns:a14="http://schemas.microsoft.com/office/drawing/2010/main" xmlns="" val="0"/>
              </a:ext>
            </a:extLst>
          </a:blip>
          <a:stretch>
            <a:fillRect/>
          </a:stretch>
        </p:blipFill>
        <p:spPr>
          <a:xfrm>
            <a:off x="4438271" y="2959201"/>
            <a:ext cx="1767227" cy="2738568"/>
          </a:xfrm>
          <a:prstGeom prst="rect">
            <a:avLst/>
          </a:prstGeom>
        </p:spPr>
      </p:pic>
      <p:pic>
        <p:nvPicPr>
          <p:cNvPr id="42" name="Рисунок 41"/>
          <p:cNvPicPr>
            <a:picLocks noChangeAspect="1"/>
          </p:cNvPicPr>
          <p:nvPr/>
        </p:nvPicPr>
        <p:blipFill>
          <a:blip r:embed="rId35" cstate="print">
            <a:extLst>
              <a:ext uri="{28A0092B-C50C-407E-A947-70E740481C1C}">
                <a14:useLocalDpi xmlns:a14="http://schemas.microsoft.com/office/drawing/2010/main" xmlns="" val="0"/>
              </a:ext>
            </a:extLst>
          </a:blip>
          <a:stretch>
            <a:fillRect/>
          </a:stretch>
        </p:blipFill>
        <p:spPr>
          <a:xfrm>
            <a:off x="4490407" y="2927302"/>
            <a:ext cx="1827545" cy="2832039"/>
          </a:xfrm>
          <a:prstGeom prst="rect">
            <a:avLst/>
          </a:prstGeom>
        </p:spPr>
      </p:pic>
      <p:sp>
        <p:nvSpPr>
          <p:cNvPr id="13" name="Управляющая кнопка: в конец 12">
            <a:hlinkClick r:id="" action="ppaction://hlinkshowjump?jump=endshow" highlightClick="1"/>
          </p:cNvPr>
          <p:cNvSpPr/>
          <p:nvPr/>
        </p:nvSpPr>
        <p:spPr>
          <a:xfrm>
            <a:off x="11118184" y="275150"/>
            <a:ext cx="817629" cy="672353"/>
          </a:xfrm>
          <a:prstGeom prst="actionButtonEnd">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93483278"/>
      </p:ext>
    </p:extLst>
  </p:cSld>
  <p:clrMapOvr>
    <a:masterClrMapping/>
  </p:clrMapOvr>
  <mc:AlternateContent xmlns:mc="http://schemas.openxmlformats.org/markup-compatibility/2006">
    <mc:Choice xmlns:p14="http://schemas.microsoft.com/office/powerpoint/2010/main" xmlns="" Requires="p14">
      <p:transition spd="slow" p14:dur="2000" advClick="0">
        <p:sndAc>
          <p:stSnd>
            <p:snd r:embed="rId36" name="chimes.wav"/>
          </p:stSnd>
        </p:sndAc>
      </p:transition>
    </mc:Choice>
    <mc:Fallback>
      <p:transition spd="slow" advClick="0">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29"/>
                                        </p:tgtEl>
                                      </p:cBhvr>
                                    </p:animEffect>
                                    <p:animScale>
                                      <p:cBhvr>
                                        <p:cTn id="7" dur="250" autoRev="1" fill="hold"/>
                                        <p:tgtEl>
                                          <p:spTgt spid="29"/>
                                        </p:tgtEl>
                                      </p:cBhvr>
                                      <p:by x="105000" y="105000"/>
                                    </p:animScale>
                                  </p:childTnLst>
                                </p:cTn>
                              </p:par>
                              <p:par>
                                <p:cTn id="8" presetID="26" presetClass="emph" presetSubtype="0" repeatCount="indefinite" fill="hold" nodeType="withEffect">
                                  <p:stCondLst>
                                    <p:cond delay="0"/>
                                  </p:st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par>
                                <p:cTn id="11" presetID="26" presetClass="emph" presetSubtype="0" repeatCount="indefinite" fill="hold" nodeType="withEffect">
                                  <p:stCondLst>
                                    <p:cond delay="0"/>
                                  </p:stCondLst>
                                  <p:childTnLst>
                                    <p:animEffect transition="out" filter="fade">
                                      <p:cBhvr>
                                        <p:cTn id="12" dur="500" tmFilter="0, 0; .2, .5; .8, .5; 1, 0"/>
                                        <p:tgtEl>
                                          <p:spTgt spid="23"/>
                                        </p:tgtEl>
                                      </p:cBhvr>
                                    </p:animEffect>
                                    <p:animScale>
                                      <p:cBhvr>
                                        <p:cTn id="13" dur="250" autoRev="1" fill="hold"/>
                                        <p:tgtEl>
                                          <p:spTgt spid="23"/>
                                        </p:tgtEl>
                                      </p:cBhvr>
                                      <p:by x="105000" y="105000"/>
                                    </p:animScale>
                                  </p:childTnLst>
                                </p:cTn>
                              </p:par>
                              <p:par>
                                <p:cTn id="14" presetID="26" presetClass="emph" presetSubtype="0" repeatCount="indefinite" fill="hold" nodeType="withEffect">
                                  <p:stCondLst>
                                    <p:cond delay="0"/>
                                  </p:stCondLst>
                                  <p:childTnLst>
                                    <p:animEffect transition="out" filter="fade">
                                      <p:cBhvr>
                                        <p:cTn id="15" dur="500" tmFilter="0, 0; .2, .5; .8, .5; 1, 0"/>
                                        <p:tgtEl>
                                          <p:spTgt spid="36"/>
                                        </p:tgtEl>
                                      </p:cBhvr>
                                    </p:animEffect>
                                    <p:animScale>
                                      <p:cBhvr>
                                        <p:cTn id="16" dur="250" autoRev="1" fill="hold"/>
                                        <p:tgtEl>
                                          <p:spTgt spid="36"/>
                                        </p:tgtEl>
                                      </p:cBhvr>
                                      <p:by x="105000" y="105000"/>
                                    </p:animScale>
                                  </p:childTnLst>
                                </p:cTn>
                              </p:par>
                              <p:par>
                                <p:cTn id="17" presetID="8" presetClass="emph" presetSubtype="0" repeatCount="indefinite" fill="hold" nodeType="withEffect">
                                  <p:stCondLst>
                                    <p:cond delay="0"/>
                                  </p:stCondLst>
                                  <p:childTnLst>
                                    <p:animRot by="21600000">
                                      <p:cBhvr>
                                        <p:cTn id="18" dur="5000" fill="hold"/>
                                        <p:tgtEl>
                                          <p:spTgt spid="22"/>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5000" fill="hold"/>
                                        <p:tgtEl>
                                          <p:spTgt spid="42"/>
                                        </p:tgtEl>
                                        <p:attrNameLst>
                                          <p:attrName>r</p:attrName>
                                        </p:attrNameLst>
                                      </p:cBhvr>
                                    </p:animRot>
                                  </p:childTnLst>
                                </p:cTn>
                              </p:par>
                              <p:par>
                                <p:cTn id="21" presetID="6" presetClass="emph" presetSubtype="0" repeatCount="indefinite" fill="hold" nodeType="withEffect">
                                  <p:stCondLst>
                                    <p:cond delay="0"/>
                                  </p:stCondLst>
                                  <p:childTnLst>
                                    <p:animScale>
                                      <p:cBhvr>
                                        <p:cTn id="22" dur="2000" fill="hold"/>
                                        <p:tgtEl>
                                          <p:spTgt spid="15"/>
                                        </p:tgtEl>
                                      </p:cBhvr>
                                      <p:by x="150000" y="150000"/>
                                    </p:animScale>
                                  </p:childTnLst>
                                </p:cTn>
                              </p:par>
                              <p:par>
                                <p:cTn id="23" presetID="6" presetClass="emph" presetSubtype="0" repeatCount="indefinite" fill="hold" nodeType="withEffect">
                                  <p:stCondLst>
                                    <p:cond delay="0"/>
                                  </p:stCondLst>
                                  <p:childTnLst>
                                    <p:animScale>
                                      <p:cBhvr>
                                        <p:cTn id="24" dur="2000" fill="hold"/>
                                        <p:tgtEl>
                                          <p:spTgt spid="19"/>
                                        </p:tgtEl>
                                      </p:cBhvr>
                                      <p:by x="150000" y="150000"/>
                                    </p:animScale>
                                  </p:childTnLst>
                                </p:cTn>
                              </p:par>
                              <p:par>
                                <p:cTn id="25" presetID="6" presetClass="emph" presetSubtype="0" repeatCount="indefinite" fill="hold" nodeType="withEffect">
                                  <p:stCondLst>
                                    <p:cond delay="0"/>
                                  </p:stCondLst>
                                  <p:childTnLst>
                                    <p:animScale>
                                      <p:cBhvr>
                                        <p:cTn id="26" dur="2000" fill="hold"/>
                                        <p:tgtEl>
                                          <p:spTgt spid="17"/>
                                        </p:tgtEl>
                                      </p:cBhvr>
                                      <p:by x="150000" y="150000"/>
                                    </p:animScale>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1"/>
                                        </p:tgtEl>
                                        <p:attrNameLst>
                                          <p:attrName>r</p:attrName>
                                        </p:attrNameLst>
                                      </p:cBhvr>
                                    </p:animRot>
                                    <p:animRot by="-240000">
                                      <p:cBhvr>
                                        <p:cTn id="29" dur="200" fill="hold">
                                          <p:stCondLst>
                                            <p:cond delay="200"/>
                                          </p:stCondLst>
                                        </p:cTn>
                                        <p:tgtEl>
                                          <p:spTgt spid="11"/>
                                        </p:tgtEl>
                                        <p:attrNameLst>
                                          <p:attrName>r</p:attrName>
                                        </p:attrNameLst>
                                      </p:cBhvr>
                                    </p:animRot>
                                    <p:animRot by="240000">
                                      <p:cBhvr>
                                        <p:cTn id="30" dur="200" fill="hold">
                                          <p:stCondLst>
                                            <p:cond delay="400"/>
                                          </p:stCondLst>
                                        </p:cTn>
                                        <p:tgtEl>
                                          <p:spTgt spid="11"/>
                                        </p:tgtEl>
                                        <p:attrNameLst>
                                          <p:attrName>r</p:attrName>
                                        </p:attrNameLst>
                                      </p:cBhvr>
                                    </p:animRot>
                                    <p:animRot by="-240000">
                                      <p:cBhvr>
                                        <p:cTn id="31" dur="200" fill="hold">
                                          <p:stCondLst>
                                            <p:cond delay="600"/>
                                          </p:stCondLst>
                                        </p:cTn>
                                        <p:tgtEl>
                                          <p:spTgt spid="11"/>
                                        </p:tgtEl>
                                        <p:attrNameLst>
                                          <p:attrName>r</p:attrName>
                                        </p:attrNameLst>
                                      </p:cBhvr>
                                    </p:animRot>
                                    <p:animRot by="120000">
                                      <p:cBhvr>
                                        <p:cTn id="32" dur="200" fill="hold">
                                          <p:stCondLst>
                                            <p:cond delay="800"/>
                                          </p:stCondLst>
                                        </p:cTn>
                                        <p:tgtEl>
                                          <p:spTgt spid="11"/>
                                        </p:tgtEl>
                                        <p:attrNameLst>
                                          <p:attrName>r</p:attrName>
                                        </p:attrNameLst>
                                      </p:cBhvr>
                                    </p:animRot>
                                  </p:childTnLst>
                                </p:cTn>
                              </p:par>
                              <p:par>
                                <p:cTn id="33" presetID="26" presetClass="emph" presetSubtype="0" repeatCount="indefinite" fill="hold" nodeType="withEffect">
                                  <p:stCondLst>
                                    <p:cond delay="0"/>
                                  </p:stCondLst>
                                  <p:childTnLst>
                                    <p:animEffect transition="out" filter="fade">
                                      <p:cBhvr>
                                        <p:cTn id="34" dur="500" tmFilter="0, 0; .2, .5; .8, .5; 1, 0"/>
                                        <p:tgtEl>
                                          <p:spTgt spid="21"/>
                                        </p:tgtEl>
                                      </p:cBhvr>
                                    </p:animEffect>
                                    <p:animScale>
                                      <p:cBhvr>
                                        <p:cTn id="35" dur="250" autoRev="1" fill="hold"/>
                                        <p:tgtEl>
                                          <p:spTgt spid="21"/>
                                        </p:tgtEl>
                                      </p:cBhvr>
                                      <p:by x="105000" y="105000"/>
                                    </p:animScale>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20"/>
                                        </p:tgtEl>
                                        <p:attrNameLst>
                                          <p:attrName>r</p:attrName>
                                        </p:attrNameLst>
                                      </p:cBhvr>
                                    </p:animRot>
                                    <p:animRot by="-240000">
                                      <p:cBhvr>
                                        <p:cTn id="38" dur="200" fill="hold">
                                          <p:stCondLst>
                                            <p:cond delay="200"/>
                                          </p:stCondLst>
                                        </p:cTn>
                                        <p:tgtEl>
                                          <p:spTgt spid="20"/>
                                        </p:tgtEl>
                                        <p:attrNameLst>
                                          <p:attrName>r</p:attrName>
                                        </p:attrNameLst>
                                      </p:cBhvr>
                                    </p:animRot>
                                    <p:animRot by="240000">
                                      <p:cBhvr>
                                        <p:cTn id="39" dur="200" fill="hold">
                                          <p:stCondLst>
                                            <p:cond delay="400"/>
                                          </p:stCondLst>
                                        </p:cTn>
                                        <p:tgtEl>
                                          <p:spTgt spid="20"/>
                                        </p:tgtEl>
                                        <p:attrNameLst>
                                          <p:attrName>r</p:attrName>
                                        </p:attrNameLst>
                                      </p:cBhvr>
                                    </p:animRot>
                                    <p:animRot by="-240000">
                                      <p:cBhvr>
                                        <p:cTn id="40" dur="200" fill="hold">
                                          <p:stCondLst>
                                            <p:cond delay="600"/>
                                          </p:stCondLst>
                                        </p:cTn>
                                        <p:tgtEl>
                                          <p:spTgt spid="20"/>
                                        </p:tgtEl>
                                        <p:attrNameLst>
                                          <p:attrName>r</p:attrName>
                                        </p:attrNameLst>
                                      </p:cBhvr>
                                    </p:animRot>
                                    <p:animRot by="120000">
                                      <p:cBhvr>
                                        <p:cTn id="41" dur="200" fill="hold">
                                          <p:stCondLst>
                                            <p:cond delay="800"/>
                                          </p:stCondLst>
                                        </p:cTn>
                                        <p:tgtEl>
                                          <p:spTgt spid="20"/>
                                        </p:tgtEl>
                                        <p:attrNameLst>
                                          <p:attrName>r</p:attrName>
                                        </p:attrNameLst>
                                      </p:cBhvr>
                                    </p:animRot>
                                  </p:childTnLst>
                                </p:cTn>
                              </p:par>
                              <p:par>
                                <p:cTn id="42" presetID="26" presetClass="emph" presetSubtype="0" repeatCount="indefinite" fill="hold" nodeType="withEffect">
                                  <p:stCondLst>
                                    <p:cond delay="0"/>
                                  </p:stCondLst>
                                  <p:childTnLst>
                                    <p:animEffect transition="out" filter="fade">
                                      <p:cBhvr>
                                        <p:cTn id="43" dur="500" tmFilter="0, 0; .2, .5; .8, .5; 1, 0"/>
                                        <p:tgtEl>
                                          <p:spTgt spid="18"/>
                                        </p:tgtEl>
                                      </p:cBhvr>
                                    </p:animEffect>
                                    <p:animScale>
                                      <p:cBhvr>
                                        <p:cTn id="44" dur="250" autoRev="1" fill="hold"/>
                                        <p:tgtEl>
                                          <p:spTgt spid="18"/>
                                        </p:tgtEl>
                                      </p:cBhvr>
                                      <p:by x="105000" y="105000"/>
                                    </p:animScale>
                                  </p:childTnLst>
                                </p:cTn>
                              </p:par>
                              <p:par>
                                <p:cTn id="45" presetID="26" presetClass="emph" presetSubtype="0" repeatCount="indefinite" fill="hold" nodeType="withEffect">
                                  <p:stCondLst>
                                    <p:cond delay="0"/>
                                  </p:stCondLst>
                                  <p:childTnLst>
                                    <p:animEffect transition="out" filter="fade">
                                      <p:cBhvr>
                                        <p:cTn id="46" dur="500" tmFilter="0, 0; .2, .5; .8, .5; 1, 0"/>
                                        <p:tgtEl>
                                          <p:spTgt spid="12"/>
                                        </p:tgtEl>
                                      </p:cBhvr>
                                    </p:animEffect>
                                    <p:animScale>
                                      <p:cBhvr>
                                        <p:cTn id="47" dur="250" autoRev="1" fill="hold"/>
                                        <p:tgtEl>
                                          <p:spTgt spid="12"/>
                                        </p:tgtEl>
                                      </p:cBhvr>
                                      <p:by x="105000" y="105000"/>
                                    </p:animScale>
                                  </p:childTnLst>
                                </p:cTn>
                              </p:par>
                              <p:par>
                                <p:cTn id="48" presetID="53" presetClass="entr" presetSubtype="16" fill="hold" nodeType="with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3000" fill="hold"/>
                                        <p:tgtEl>
                                          <p:spTgt spid="35"/>
                                        </p:tgtEl>
                                        <p:attrNameLst>
                                          <p:attrName>ppt_w</p:attrName>
                                        </p:attrNameLst>
                                      </p:cBhvr>
                                      <p:tavLst>
                                        <p:tav tm="0">
                                          <p:val>
                                            <p:fltVal val="0"/>
                                          </p:val>
                                        </p:tav>
                                        <p:tav tm="100000">
                                          <p:val>
                                            <p:strVal val="#ppt_w"/>
                                          </p:val>
                                        </p:tav>
                                      </p:tavLst>
                                    </p:anim>
                                    <p:anim calcmode="lin" valueType="num">
                                      <p:cBhvr>
                                        <p:cTn id="51" dur="3000" fill="hold"/>
                                        <p:tgtEl>
                                          <p:spTgt spid="35"/>
                                        </p:tgtEl>
                                        <p:attrNameLst>
                                          <p:attrName>ppt_h</p:attrName>
                                        </p:attrNameLst>
                                      </p:cBhvr>
                                      <p:tavLst>
                                        <p:tav tm="0">
                                          <p:val>
                                            <p:fltVal val="0"/>
                                          </p:val>
                                        </p:tav>
                                        <p:tav tm="100000">
                                          <p:val>
                                            <p:strVal val="#ppt_h"/>
                                          </p:val>
                                        </p:tav>
                                      </p:tavLst>
                                    </p:anim>
                                    <p:animEffect transition="in" filter="fade">
                                      <p:cBhvr>
                                        <p:cTn id="52" dur="3000"/>
                                        <p:tgtEl>
                                          <p:spTgt spid="35"/>
                                        </p:tgtEl>
                                      </p:cBhvr>
                                    </p:animEffect>
                                  </p:childTnLst>
                                </p:cTn>
                              </p:par>
                              <p:par>
                                <p:cTn id="53" presetID="53" presetClass="entr" presetSubtype="16"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3000" fill="hold"/>
                                        <p:tgtEl>
                                          <p:spTgt spid="14"/>
                                        </p:tgtEl>
                                        <p:attrNameLst>
                                          <p:attrName>ppt_w</p:attrName>
                                        </p:attrNameLst>
                                      </p:cBhvr>
                                      <p:tavLst>
                                        <p:tav tm="0">
                                          <p:val>
                                            <p:fltVal val="0"/>
                                          </p:val>
                                        </p:tav>
                                        <p:tav tm="100000">
                                          <p:val>
                                            <p:strVal val="#ppt_w"/>
                                          </p:val>
                                        </p:tav>
                                      </p:tavLst>
                                    </p:anim>
                                    <p:anim calcmode="lin" valueType="num">
                                      <p:cBhvr>
                                        <p:cTn id="56" dur="3000" fill="hold"/>
                                        <p:tgtEl>
                                          <p:spTgt spid="14"/>
                                        </p:tgtEl>
                                        <p:attrNameLst>
                                          <p:attrName>ppt_h</p:attrName>
                                        </p:attrNameLst>
                                      </p:cBhvr>
                                      <p:tavLst>
                                        <p:tav tm="0">
                                          <p:val>
                                            <p:fltVal val="0"/>
                                          </p:val>
                                        </p:tav>
                                        <p:tav tm="100000">
                                          <p:val>
                                            <p:strVal val="#ppt_h"/>
                                          </p:val>
                                        </p:tav>
                                      </p:tavLst>
                                    </p:anim>
                                    <p:animEffect transition="in" filter="fade">
                                      <p:cBhvr>
                                        <p:cTn id="57" dur="3000"/>
                                        <p:tgtEl>
                                          <p:spTgt spid="14"/>
                                        </p:tgtEl>
                                      </p:cBhvr>
                                    </p:animEffect>
                                  </p:childTnLst>
                                </p:cTn>
                              </p:par>
                              <p:par>
                                <p:cTn id="58" presetID="53" presetClass="entr" presetSubtype="16"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3000" fill="hold"/>
                                        <p:tgtEl>
                                          <p:spTgt spid="10"/>
                                        </p:tgtEl>
                                        <p:attrNameLst>
                                          <p:attrName>ppt_w</p:attrName>
                                        </p:attrNameLst>
                                      </p:cBhvr>
                                      <p:tavLst>
                                        <p:tav tm="0">
                                          <p:val>
                                            <p:fltVal val="0"/>
                                          </p:val>
                                        </p:tav>
                                        <p:tav tm="100000">
                                          <p:val>
                                            <p:strVal val="#ppt_w"/>
                                          </p:val>
                                        </p:tav>
                                      </p:tavLst>
                                    </p:anim>
                                    <p:anim calcmode="lin" valueType="num">
                                      <p:cBhvr>
                                        <p:cTn id="61" dur="3000" fill="hold"/>
                                        <p:tgtEl>
                                          <p:spTgt spid="10"/>
                                        </p:tgtEl>
                                        <p:attrNameLst>
                                          <p:attrName>ppt_h</p:attrName>
                                        </p:attrNameLst>
                                      </p:cBhvr>
                                      <p:tavLst>
                                        <p:tav tm="0">
                                          <p:val>
                                            <p:fltVal val="0"/>
                                          </p:val>
                                        </p:tav>
                                        <p:tav tm="100000">
                                          <p:val>
                                            <p:strVal val="#ppt_h"/>
                                          </p:val>
                                        </p:tav>
                                      </p:tavLst>
                                    </p:anim>
                                    <p:animEffect transition="in" filter="fade">
                                      <p:cBhvr>
                                        <p:cTn id="62"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15209" y="199447"/>
            <a:ext cx="8896028" cy="3139321"/>
          </a:xfrm>
          <a:prstGeom prst="rect">
            <a:avLst/>
          </a:prstGeom>
          <a:solidFill>
            <a:schemeClr val="tx2">
              <a:lumMod val="20000"/>
              <a:lumOff val="80000"/>
            </a:schemeClr>
          </a:solidFill>
        </p:spPr>
        <p:txBody>
          <a:bodyPr wrap="square">
            <a:spAutoFit/>
          </a:bodyPr>
          <a:lstStyle/>
          <a:p>
            <a:r>
              <a:rPr lang="ru-RU" dirty="0" smtClean="0">
                <a:solidFill>
                  <a:srgbClr val="0070C0"/>
                </a:solidFill>
                <a:latin typeface="+mj-lt"/>
                <a:hlinkClick r:id="rId3"/>
              </a:rPr>
              <a:t>Шаблон игры-</a:t>
            </a:r>
            <a:r>
              <a:rPr lang="ru-RU" dirty="0" err="1" smtClean="0">
                <a:solidFill>
                  <a:srgbClr val="0070C0"/>
                </a:solidFill>
                <a:latin typeface="+mj-lt"/>
                <a:hlinkClick r:id="rId3"/>
              </a:rPr>
              <a:t>бродилки</a:t>
            </a:r>
            <a:r>
              <a:rPr lang="ru-RU" dirty="0" smtClean="0">
                <a:solidFill>
                  <a:srgbClr val="0070C0"/>
                </a:solidFill>
                <a:latin typeface="+mj-lt"/>
                <a:hlinkClick r:id="rId3"/>
              </a:rPr>
              <a:t> </a:t>
            </a:r>
            <a:r>
              <a:rPr lang="en-US" dirty="0" smtClean="0">
                <a:solidFill>
                  <a:srgbClr val="0070C0"/>
                </a:solidFill>
                <a:latin typeface="+mj-lt"/>
                <a:hlinkClick r:id="rId3"/>
              </a:rPr>
              <a:t>https</a:t>
            </a:r>
            <a:r>
              <a:rPr lang="en-US" dirty="0">
                <a:solidFill>
                  <a:srgbClr val="0070C0"/>
                </a:solidFill>
                <a:latin typeface="+mj-lt"/>
                <a:hlinkClick r:id="rId3"/>
              </a:rPr>
              <a:t>://slidesmania.com/interactive-digital-board-game-template/</a:t>
            </a:r>
            <a:endParaRPr lang="ru-RU" dirty="0" smtClean="0">
              <a:solidFill>
                <a:srgbClr val="0070C0"/>
              </a:solidFill>
              <a:latin typeface="+mj-lt"/>
              <a:hlinkClick r:id="rId3"/>
            </a:endParaRPr>
          </a:p>
          <a:p>
            <a:r>
              <a:rPr lang="ru-RU" dirty="0" smtClean="0">
                <a:solidFill>
                  <a:srgbClr val="0070C0"/>
                </a:solidFill>
                <a:latin typeface="+mj-lt"/>
                <a:hlinkClick r:id="rId3"/>
              </a:rPr>
              <a:t>Фон для игры </a:t>
            </a:r>
            <a:r>
              <a:rPr lang="en-US" dirty="0" smtClean="0">
                <a:solidFill>
                  <a:srgbClr val="0070C0"/>
                </a:solidFill>
                <a:latin typeface="+mj-lt"/>
                <a:hlinkClick r:id="rId3"/>
              </a:rPr>
              <a:t>https://techrocks.ru/2021/04/12/pure-html-and-css-background-animations/</a:t>
            </a:r>
            <a:endParaRPr lang="ru-RU" dirty="0" smtClean="0">
              <a:solidFill>
                <a:srgbClr val="0070C0"/>
              </a:solidFill>
              <a:latin typeface="+mj-lt"/>
            </a:endParaRPr>
          </a:p>
          <a:p>
            <a:r>
              <a:rPr lang="ru-RU" dirty="0" smtClean="0">
                <a:solidFill>
                  <a:srgbClr val="0070C0"/>
                </a:solidFill>
                <a:latin typeface="+mj-lt"/>
                <a:ea typeface="Calibri" panose="020F0502020204030204" pitchFamily="34" charset="0"/>
                <a:cs typeface="Times New Roman" panose="02020603050405020304" pitchFamily="18" charset="0"/>
              </a:rPr>
              <a:t>Стрелка </a:t>
            </a:r>
            <a:r>
              <a:rPr lang="ru-RU" dirty="0">
                <a:solidFill>
                  <a:srgbClr val="0070C0"/>
                </a:solidFill>
                <a:latin typeface="+mj-lt"/>
                <a:ea typeface="Calibri" panose="020F0502020204030204" pitchFamily="34" charset="0"/>
                <a:cs typeface="Times New Roman" panose="02020603050405020304" pitchFamily="18" charset="0"/>
              </a:rPr>
              <a:t>голубая </a:t>
            </a:r>
            <a:r>
              <a:rPr lang="ru-RU" u="sng" dirty="0">
                <a:solidFill>
                  <a:srgbClr val="0070C0"/>
                </a:solidFill>
                <a:latin typeface="+mj-lt"/>
                <a:ea typeface="Calibri" panose="020F0502020204030204" pitchFamily="34" charset="0"/>
                <a:cs typeface="Times New Roman" panose="02020603050405020304" pitchFamily="18" charset="0"/>
                <a:hlinkClick r:id="rId4"/>
              </a:rPr>
              <a:t>https://thypix.com/ru/sinie-golubye-strelki-v-png/</a:t>
            </a:r>
            <a:endParaRPr lang="ru-RU" dirty="0">
              <a:solidFill>
                <a:srgbClr val="0070C0"/>
              </a:solidFill>
              <a:latin typeface="+mj-lt"/>
              <a:ea typeface="Calibri" panose="020F0502020204030204" pitchFamily="34" charset="0"/>
              <a:cs typeface="Times New Roman" panose="02020603050405020304" pitchFamily="18" charset="0"/>
            </a:endParaRPr>
          </a:p>
          <a:p>
            <a:r>
              <a:rPr lang="ru-RU" dirty="0">
                <a:solidFill>
                  <a:srgbClr val="0070C0"/>
                </a:solidFill>
                <a:latin typeface="+mj-lt"/>
                <a:ea typeface="Calibri" panose="020F0502020204030204" pitchFamily="34" charset="0"/>
                <a:cs typeface="Times New Roman" panose="02020603050405020304" pitchFamily="18" charset="0"/>
              </a:rPr>
              <a:t>Фея </a:t>
            </a:r>
            <a:r>
              <a:rPr lang="ru-RU" u="sng" dirty="0">
                <a:solidFill>
                  <a:srgbClr val="0070C0"/>
                </a:solidFill>
                <a:latin typeface="+mj-lt"/>
                <a:ea typeface="Calibri" panose="020F0502020204030204" pitchFamily="34" charset="0"/>
                <a:cs typeface="Times New Roman" panose="02020603050405020304" pitchFamily="18" charset="0"/>
                <a:hlinkClick r:id="rId5"/>
              </a:rPr>
              <a:t>https://www.pngwing.com/ru/free-png-dhlpp/download</a:t>
            </a:r>
            <a:endParaRPr lang="ru-RU" dirty="0">
              <a:solidFill>
                <a:srgbClr val="0070C0"/>
              </a:solidFill>
              <a:latin typeface="+mj-lt"/>
              <a:ea typeface="Calibri" panose="020F0502020204030204" pitchFamily="34" charset="0"/>
              <a:cs typeface="Times New Roman" panose="02020603050405020304" pitchFamily="18" charset="0"/>
            </a:endParaRPr>
          </a:p>
          <a:p>
            <a:r>
              <a:rPr lang="ru-RU" dirty="0">
                <a:solidFill>
                  <a:srgbClr val="0070C0"/>
                </a:solidFill>
                <a:latin typeface="+mj-lt"/>
                <a:ea typeface="Calibri" panose="020F0502020204030204" pitchFamily="34" charset="0"/>
                <a:cs typeface="Times New Roman" panose="02020603050405020304" pitchFamily="18" charset="0"/>
              </a:rPr>
              <a:t>Фея </a:t>
            </a:r>
            <a:r>
              <a:rPr lang="ru-RU" u="sng" dirty="0" smtClean="0">
                <a:solidFill>
                  <a:srgbClr val="0070C0"/>
                </a:solidFill>
                <a:latin typeface="+mj-lt"/>
                <a:ea typeface="Calibri" panose="020F0502020204030204" pitchFamily="34" charset="0"/>
                <a:cs typeface="Times New Roman" panose="02020603050405020304" pitchFamily="18" charset="0"/>
                <a:hlinkClick r:id="rId6"/>
              </a:rPr>
              <a:t>https</a:t>
            </a:r>
            <a:r>
              <a:rPr lang="ru-RU" u="sng" dirty="0">
                <a:solidFill>
                  <a:srgbClr val="0070C0"/>
                </a:solidFill>
                <a:latin typeface="+mj-lt"/>
                <a:ea typeface="Calibri" panose="020F0502020204030204" pitchFamily="34" charset="0"/>
                <a:cs typeface="Times New Roman" panose="02020603050405020304" pitchFamily="18" charset="0"/>
                <a:hlinkClick r:id="rId6"/>
              </a:rPr>
              <a:t>://www.pngwing.com/ru/free-png-mviba/download</a:t>
            </a:r>
            <a:endParaRPr lang="ru-RU" dirty="0">
              <a:solidFill>
                <a:srgbClr val="0070C0"/>
              </a:solidFill>
              <a:latin typeface="+mj-lt"/>
              <a:ea typeface="Calibri" panose="020F0502020204030204" pitchFamily="34" charset="0"/>
              <a:cs typeface="Times New Roman" panose="02020603050405020304" pitchFamily="18" charset="0"/>
            </a:endParaRPr>
          </a:p>
          <a:p>
            <a:r>
              <a:rPr lang="ru-RU" dirty="0" smtClean="0">
                <a:solidFill>
                  <a:srgbClr val="0070C0"/>
                </a:solidFill>
                <a:latin typeface="+mj-lt"/>
                <a:ea typeface="Calibri" panose="020F0502020204030204" pitchFamily="34" charset="0"/>
                <a:cs typeface="Times New Roman" panose="02020603050405020304" pitchFamily="18" charset="0"/>
              </a:rPr>
              <a:t>Фея-эльф </a:t>
            </a:r>
            <a:r>
              <a:rPr lang="ru-RU" u="sng" dirty="0">
                <a:solidFill>
                  <a:srgbClr val="0070C0"/>
                </a:solidFill>
                <a:latin typeface="+mj-lt"/>
                <a:ea typeface="Calibri" panose="020F0502020204030204" pitchFamily="34" charset="0"/>
                <a:cs typeface="Times New Roman" panose="02020603050405020304" pitchFamily="18" charset="0"/>
                <a:hlinkClick r:id="rId7"/>
              </a:rPr>
              <a:t>https://www.pngwing.com/ru/free-png-ywojl/download</a:t>
            </a:r>
            <a:endParaRPr lang="ru-RU" dirty="0">
              <a:solidFill>
                <a:srgbClr val="0070C0"/>
              </a:solidFill>
              <a:latin typeface="+mj-lt"/>
              <a:ea typeface="Calibri" panose="020F0502020204030204" pitchFamily="34" charset="0"/>
              <a:cs typeface="Times New Roman" panose="02020603050405020304" pitchFamily="18" charset="0"/>
            </a:endParaRPr>
          </a:p>
          <a:p>
            <a:r>
              <a:rPr lang="ru-RU" dirty="0">
                <a:solidFill>
                  <a:srgbClr val="0070C0"/>
                </a:solidFill>
                <a:latin typeface="+mj-lt"/>
                <a:ea typeface="Calibri" panose="020F0502020204030204" pitchFamily="34" charset="0"/>
                <a:cs typeface="Times New Roman" panose="02020603050405020304" pitchFamily="18" charset="0"/>
              </a:rPr>
              <a:t>Бабочка </a:t>
            </a:r>
            <a:r>
              <a:rPr lang="ru-RU" u="sng" dirty="0" smtClean="0">
                <a:solidFill>
                  <a:srgbClr val="0070C0"/>
                </a:solidFill>
                <a:latin typeface="+mj-lt"/>
                <a:ea typeface="Calibri" panose="020F0502020204030204" pitchFamily="34" charset="0"/>
                <a:cs typeface="Times New Roman" panose="02020603050405020304" pitchFamily="18" charset="0"/>
                <a:hlinkClick r:id="rId8"/>
              </a:rPr>
              <a:t>https</a:t>
            </a:r>
            <a:r>
              <a:rPr lang="ru-RU" u="sng" dirty="0">
                <a:solidFill>
                  <a:srgbClr val="0070C0"/>
                </a:solidFill>
                <a:latin typeface="+mj-lt"/>
                <a:ea typeface="Calibri" panose="020F0502020204030204" pitchFamily="34" charset="0"/>
                <a:cs typeface="Times New Roman" panose="02020603050405020304" pitchFamily="18" charset="0"/>
                <a:hlinkClick r:id="rId8"/>
              </a:rPr>
              <a:t>://www.pngwing.com/ru/free-png-ztsvo/download</a:t>
            </a:r>
            <a:endParaRPr lang="ru-RU" dirty="0">
              <a:solidFill>
                <a:srgbClr val="0070C0"/>
              </a:solidFill>
              <a:latin typeface="+mj-lt"/>
              <a:ea typeface="Calibri" panose="020F0502020204030204" pitchFamily="34" charset="0"/>
              <a:cs typeface="Times New Roman" panose="02020603050405020304" pitchFamily="18" charset="0"/>
            </a:endParaRPr>
          </a:p>
          <a:p>
            <a:r>
              <a:rPr lang="ru-RU" dirty="0">
                <a:solidFill>
                  <a:srgbClr val="0070C0"/>
                </a:solidFill>
                <a:latin typeface="+mj-lt"/>
                <a:ea typeface="Calibri" panose="020F0502020204030204" pitchFamily="34" charset="0"/>
                <a:cs typeface="Times New Roman" panose="02020603050405020304" pitchFamily="18" charset="0"/>
              </a:rPr>
              <a:t>Бабочка сиреневая </a:t>
            </a:r>
            <a:r>
              <a:rPr lang="ru-RU" u="sng" dirty="0">
                <a:solidFill>
                  <a:srgbClr val="0070C0"/>
                </a:solidFill>
                <a:latin typeface="+mj-lt"/>
                <a:ea typeface="Calibri" panose="020F0502020204030204" pitchFamily="34" charset="0"/>
                <a:cs typeface="Times New Roman" panose="02020603050405020304" pitchFamily="18" charset="0"/>
                <a:hlinkClick r:id="rId9"/>
              </a:rPr>
              <a:t>https://www.pngwing.com/ru/free-png-bzizs/download</a:t>
            </a:r>
            <a:endParaRPr lang="ru-RU" dirty="0">
              <a:solidFill>
                <a:srgbClr val="0070C0"/>
              </a:solidFill>
              <a:latin typeface="+mj-lt"/>
              <a:ea typeface="Calibri" panose="020F0502020204030204" pitchFamily="34" charset="0"/>
              <a:cs typeface="Times New Roman" panose="02020603050405020304" pitchFamily="18" charset="0"/>
            </a:endParaRPr>
          </a:p>
          <a:p>
            <a:r>
              <a:rPr lang="ru-RU" dirty="0">
                <a:solidFill>
                  <a:srgbClr val="0070C0"/>
                </a:solidFill>
                <a:latin typeface="+mj-lt"/>
                <a:ea typeface="Calibri" panose="020F0502020204030204" pitchFamily="34" charset="0"/>
                <a:cs typeface="Times New Roman" panose="02020603050405020304" pitchFamily="18" charset="0"/>
              </a:rPr>
              <a:t>Бабочка синяя с белым </a:t>
            </a:r>
            <a:r>
              <a:rPr lang="ru-RU" u="sng" dirty="0">
                <a:solidFill>
                  <a:srgbClr val="0070C0"/>
                </a:solidFill>
                <a:latin typeface="+mj-lt"/>
                <a:ea typeface="Calibri" panose="020F0502020204030204" pitchFamily="34" charset="0"/>
                <a:cs typeface="Times New Roman" panose="02020603050405020304" pitchFamily="18" charset="0"/>
                <a:hlinkClick r:id="rId10"/>
              </a:rPr>
              <a:t>https://www.pngwing.com/ru/free-png-yptzd/download</a:t>
            </a:r>
            <a:endParaRPr lang="ru-RU" dirty="0">
              <a:solidFill>
                <a:srgbClr val="0070C0"/>
              </a:solidFill>
              <a:latin typeface="+mj-lt"/>
              <a:ea typeface="Calibri" panose="020F0502020204030204" pitchFamily="34" charset="0"/>
              <a:cs typeface="Times New Roman" panose="02020603050405020304" pitchFamily="18" charset="0"/>
            </a:endParaRPr>
          </a:p>
          <a:p>
            <a:r>
              <a:rPr lang="ru-RU" dirty="0">
                <a:solidFill>
                  <a:srgbClr val="0070C0"/>
                </a:solidFill>
                <a:latin typeface="+mj-lt"/>
                <a:ea typeface="Calibri" panose="020F0502020204030204" pitchFamily="34" charset="0"/>
                <a:cs typeface="Times New Roman" panose="02020603050405020304" pitchFamily="18" charset="0"/>
              </a:rPr>
              <a:t>Лампа </a:t>
            </a:r>
            <a:r>
              <a:rPr lang="ru-RU" dirty="0" smtClean="0">
                <a:solidFill>
                  <a:srgbClr val="0070C0"/>
                </a:solidFill>
                <a:latin typeface="+mj-lt"/>
                <a:ea typeface="Calibri" panose="020F0502020204030204" pitchFamily="34" charset="0"/>
                <a:cs typeface="Times New Roman" panose="02020603050405020304" pitchFamily="18" charset="0"/>
              </a:rPr>
              <a:t> </a:t>
            </a:r>
            <a:r>
              <a:rPr lang="ru-RU" u="sng" dirty="0">
                <a:solidFill>
                  <a:srgbClr val="0070C0"/>
                </a:solidFill>
                <a:latin typeface="+mj-lt"/>
                <a:ea typeface="Calibri" panose="020F0502020204030204" pitchFamily="34" charset="0"/>
                <a:cs typeface="Times New Roman" panose="02020603050405020304" pitchFamily="18" charset="0"/>
                <a:hlinkClick r:id="rId11"/>
              </a:rPr>
              <a:t>https://www.pngwing.com/ru/free-png-bivux/download</a:t>
            </a:r>
            <a:endParaRPr lang="ru-RU" dirty="0">
              <a:solidFill>
                <a:srgbClr val="0070C0"/>
              </a:solidFill>
              <a:latin typeface="+mj-lt"/>
              <a:ea typeface="Calibri" panose="020F0502020204030204" pitchFamily="34" charset="0"/>
              <a:cs typeface="Times New Roman" panose="02020603050405020304" pitchFamily="18" charset="0"/>
            </a:endParaRPr>
          </a:p>
          <a:p>
            <a:r>
              <a:rPr lang="ru-RU" dirty="0">
                <a:solidFill>
                  <a:srgbClr val="0070C0"/>
                </a:solidFill>
                <a:latin typeface="+mj-lt"/>
                <a:ea typeface="Calibri" panose="020F0502020204030204" pitchFamily="34" charset="0"/>
                <a:cs typeface="Times New Roman" panose="02020603050405020304" pitchFamily="18" charset="0"/>
              </a:rPr>
              <a:t>Сияние </a:t>
            </a:r>
            <a:r>
              <a:rPr lang="ru-RU" u="sng" dirty="0">
                <a:solidFill>
                  <a:srgbClr val="0070C0"/>
                </a:solidFill>
                <a:latin typeface="+mj-lt"/>
                <a:ea typeface="Calibri" panose="020F0502020204030204" pitchFamily="34" charset="0"/>
                <a:cs typeface="Times New Roman" panose="02020603050405020304" pitchFamily="18" charset="0"/>
                <a:hlinkClick r:id="rId12"/>
              </a:rPr>
              <a:t>https://</a:t>
            </a:r>
            <a:r>
              <a:rPr lang="ru-RU" u="sng" dirty="0" smtClean="0">
                <a:solidFill>
                  <a:srgbClr val="0070C0"/>
                </a:solidFill>
                <a:latin typeface="+mj-lt"/>
                <a:ea typeface="Calibri" panose="020F0502020204030204" pitchFamily="34" charset="0"/>
                <a:cs typeface="Times New Roman" panose="02020603050405020304" pitchFamily="18" charset="0"/>
                <a:hlinkClick r:id="rId12"/>
              </a:rPr>
              <a:t>www.pngwing.com/ru/free-png-bnuxe/download</a:t>
            </a:r>
            <a:endParaRPr lang="ru-RU" dirty="0" smtClean="0">
              <a:solidFill>
                <a:srgbClr val="0070C0"/>
              </a:solidFill>
              <a:latin typeface="+mj-lt"/>
            </a:endParaRPr>
          </a:p>
        </p:txBody>
      </p:sp>
      <p:sp>
        <p:nvSpPr>
          <p:cNvPr id="4" name="Прямоугольник 3"/>
          <p:cNvSpPr/>
          <p:nvPr/>
        </p:nvSpPr>
        <p:spPr>
          <a:xfrm>
            <a:off x="9512996" y="1517259"/>
            <a:ext cx="2464230" cy="114687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Ресурсы</a:t>
            </a:r>
            <a:endParaRPr lang="ru-RU" sz="3600" b="1" dirty="0"/>
          </a:p>
        </p:txBody>
      </p:sp>
      <p:sp>
        <p:nvSpPr>
          <p:cNvPr id="3" name="Управляющая кнопка: домой 2">
            <a:hlinkClick r:id="" action="ppaction://hlinkshowjump?jump=firstslide" highlightClick="1"/>
          </p:cNvPr>
          <p:cNvSpPr/>
          <p:nvPr/>
        </p:nvSpPr>
        <p:spPr>
          <a:xfrm>
            <a:off x="11170403" y="199447"/>
            <a:ext cx="806823" cy="766482"/>
          </a:xfrm>
          <a:prstGeom prst="actionButtonHome">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4134218263"/>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Google Shape;9;p1"/>
          <p:cNvSpPr/>
          <p:nvPr/>
        </p:nvSpPr>
        <p:spPr>
          <a:xfrm rot="-5400000">
            <a:off x="580090" y="376172"/>
            <a:ext cx="1224000" cy="1224000"/>
          </a:xfrm>
          <a:prstGeom prst="round2SameRect">
            <a:avLst>
              <a:gd name="adj1" fmla="val 16667"/>
              <a:gd name="adj2" fmla="val 0"/>
            </a:avLst>
          </a:prstGeom>
          <a:solidFill>
            <a:srgbClr val="C27B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ea typeface="Calibri"/>
              <a:cs typeface="Calibri"/>
              <a:sym typeface="Calibri"/>
            </a:endParaRPr>
          </a:p>
        </p:txBody>
      </p:sp>
      <p:sp>
        <p:nvSpPr>
          <p:cNvPr id="5" name="Google Shape;10;p1">
            <a:hlinkClick r:id="rId3" action="ppaction://hlinksldjump"/>
          </p:cNvPr>
          <p:cNvSpPr/>
          <p:nvPr/>
        </p:nvSpPr>
        <p:spPr>
          <a:xfrm>
            <a:off x="1805230" y="376172"/>
            <a:ext cx="1224000" cy="1224000"/>
          </a:xfrm>
          <a:prstGeom prst="rect">
            <a:avLst/>
          </a:prstGeom>
          <a:solidFill>
            <a:srgbClr val="8E7CC3"/>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1</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6" name="Google Shape;11;p1">
            <a:hlinkClick r:id="rId4" action="ppaction://hlinksldjump"/>
          </p:cNvPr>
          <p:cNvSpPr/>
          <p:nvPr/>
        </p:nvSpPr>
        <p:spPr>
          <a:xfrm>
            <a:off x="3030371" y="376172"/>
            <a:ext cx="1224000" cy="1224000"/>
          </a:xfrm>
          <a:prstGeom prst="rect">
            <a:avLst/>
          </a:prstGeom>
          <a:solidFill>
            <a:srgbClr val="6FA8D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2</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7" name="Google Shape;12;p1">
            <a:hlinkClick r:id="rId5" action="ppaction://hlinksldjump"/>
          </p:cNvPr>
          <p:cNvSpPr/>
          <p:nvPr/>
        </p:nvSpPr>
        <p:spPr>
          <a:xfrm>
            <a:off x="4255511" y="376172"/>
            <a:ext cx="1224000" cy="1224000"/>
          </a:xfrm>
          <a:prstGeom prst="rect">
            <a:avLst/>
          </a:prstGeom>
          <a:solidFill>
            <a:srgbClr val="93C47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3</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8" name="Google Shape;13;p1">
            <a:hlinkClick r:id="rId6" action="ppaction://hlinksldjump"/>
          </p:cNvPr>
          <p:cNvSpPr/>
          <p:nvPr/>
        </p:nvSpPr>
        <p:spPr>
          <a:xfrm>
            <a:off x="5480651" y="376172"/>
            <a:ext cx="1224000" cy="1224000"/>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4</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9" name="Google Shape;14;p1">
            <a:hlinkClick r:id="rId7" action="ppaction://hlinksldjump"/>
          </p:cNvPr>
          <p:cNvSpPr/>
          <p:nvPr/>
        </p:nvSpPr>
        <p:spPr>
          <a:xfrm>
            <a:off x="6705792" y="376172"/>
            <a:ext cx="1224000" cy="1224000"/>
          </a:xfrm>
          <a:prstGeom prst="rect">
            <a:avLst/>
          </a:prstGeom>
          <a:solidFill>
            <a:srgbClr val="E0666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5</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10" name="Google Shape;15;p1">
            <a:hlinkClick r:id="rId8" action="ppaction://hlinksldjump"/>
          </p:cNvPr>
          <p:cNvSpPr/>
          <p:nvPr/>
        </p:nvSpPr>
        <p:spPr>
          <a:xfrm>
            <a:off x="7930932" y="376172"/>
            <a:ext cx="1224000" cy="1224000"/>
          </a:xfrm>
          <a:prstGeom prst="rect">
            <a:avLst/>
          </a:prstGeom>
          <a:solidFill>
            <a:srgbClr val="C27B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6</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11" name="Google Shape;16;p1">
            <a:hlinkClick r:id="rId9" action="ppaction://hlinksldjump"/>
          </p:cNvPr>
          <p:cNvSpPr/>
          <p:nvPr/>
        </p:nvSpPr>
        <p:spPr>
          <a:xfrm>
            <a:off x="9156072" y="376172"/>
            <a:ext cx="1224000" cy="1224000"/>
          </a:xfrm>
          <a:prstGeom prst="rect">
            <a:avLst/>
          </a:prstGeom>
          <a:solidFill>
            <a:srgbClr val="8E7CC3"/>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7</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12" name="Google Shape;17;p1">
            <a:hlinkClick r:id="rId10" action="ppaction://hlinksldjump"/>
          </p:cNvPr>
          <p:cNvSpPr/>
          <p:nvPr/>
        </p:nvSpPr>
        <p:spPr>
          <a:xfrm>
            <a:off x="10383603" y="1600132"/>
            <a:ext cx="1224000" cy="1224000"/>
          </a:xfrm>
          <a:prstGeom prst="rect">
            <a:avLst/>
          </a:prstGeom>
          <a:solidFill>
            <a:srgbClr val="93C47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9</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13" name="Google Shape;18;p1">
            <a:hlinkClick r:id="rId11" action="ppaction://hlinksldjump"/>
          </p:cNvPr>
          <p:cNvSpPr/>
          <p:nvPr/>
        </p:nvSpPr>
        <p:spPr>
          <a:xfrm>
            <a:off x="10381213" y="376172"/>
            <a:ext cx="1224000" cy="1224000"/>
          </a:xfrm>
          <a:prstGeom prst="round1Rect">
            <a:avLst>
              <a:gd name="adj" fmla="val 16667"/>
            </a:avLst>
          </a:prstGeom>
          <a:solidFill>
            <a:srgbClr val="6FA8D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8</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14" name="Google Shape;19;p1">
            <a:hlinkClick r:id="rId12" action="ppaction://hlinksldjump"/>
          </p:cNvPr>
          <p:cNvSpPr/>
          <p:nvPr/>
        </p:nvSpPr>
        <p:spPr>
          <a:xfrm>
            <a:off x="10383607" y="2820981"/>
            <a:ext cx="1224000" cy="1224000"/>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10</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15" name="Google Shape;20;p1">
            <a:hlinkClick r:id="rId13" action="ppaction://hlinksldjump"/>
          </p:cNvPr>
          <p:cNvSpPr/>
          <p:nvPr/>
        </p:nvSpPr>
        <p:spPr>
          <a:xfrm>
            <a:off x="10383602" y="4032308"/>
            <a:ext cx="1224000" cy="1224000"/>
          </a:xfrm>
          <a:prstGeom prst="rect">
            <a:avLst/>
          </a:prstGeom>
          <a:solidFill>
            <a:srgbClr val="E0666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11</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16" name="Google Shape;21;p1">
            <a:hlinkClick r:id="rId14" action="ppaction://hlinksldjump"/>
          </p:cNvPr>
          <p:cNvSpPr/>
          <p:nvPr/>
        </p:nvSpPr>
        <p:spPr>
          <a:xfrm rot="10800000">
            <a:off x="583604" y="5256578"/>
            <a:ext cx="1224000" cy="1224000"/>
          </a:xfrm>
          <a:prstGeom prst="round1Rect">
            <a:avLst>
              <a:gd name="adj" fmla="val 16667"/>
            </a:avLst>
          </a:prstGeom>
          <a:solidFill>
            <a:srgbClr val="6FA8D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sng" strike="noStrike" kern="0" cap="none" spc="0" normalizeH="0" baseline="0" noProof="0" dirty="0">
              <a:ln>
                <a:noFill/>
              </a:ln>
              <a:solidFill>
                <a:srgbClr val="FFFFFF"/>
              </a:solidFill>
              <a:effectLst/>
              <a:uLnTx/>
              <a:uFillTx/>
              <a:ea typeface="Calibri"/>
              <a:cs typeface="Calibri"/>
              <a:sym typeface="Calibri"/>
            </a:endParaRPr>
          </a:p>
        </p:txBody>
      </p:sp>
      <p:sp>
        <p:nvSpPr>
          <p:cNvPr id="17" name="Google Shape;22;p1">
            <a:hlinkClick r:id="rId15" action="ppaction://hlinksldjump"/>
          </p:cNvPr>
          <p:cNvSpPr/>
          <p:nvPr/>
        </p:nvSpPr>
        <p:spPr>
          <a:xfrm rot="5400000">
            <a:off x="10388001" y="5257828"/>
            <a:ext cx="1224000" cy="1224000"/>
          </a:xfrm>
          <a:prstGeom prst="round1Rect">
            <a:avLst>
              <a:gd name="adj" fmla="val 16667"/>
            </a:avLst>
          </a:prstGeom>
          <a:solidFill>
            <a:srgbClr val="C27B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ea typeface="Calibri"/>
              <a:cs typeface="Calibri"/>
              <a:sym typeface="Calibri"/>
            </a:endParaRPr>
          </a:p>
        </p:txBody>
      </p:sp>
      <p:sp>
        <p:nvSpPr>
          <p:cNvPr id="18" name="Google Shape;23;p1">
            <a:hlinkClick r:id="rId16" action="ppaction://hlinksldjump"/>
          </p:cNvPr>
          <p:cNvSpPr/>
          <p:nvPr/>
        </p:nvSpPr>
        <p:spPr>
          <a:xfrm>
            <a:off x="579999" y="4029201"/>
            <a:ext cx="1224000" cy="1224000"/>
          </a:xfrm>
          <a:prstGeom prst="rect">
            <a:avLst/>
          </a:prstGeom>
          <a:solidFill>
            <a:srgbClr val="93C47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hlinkClick r:id="rId16" action="ppaction://hlinksldjump"/>
              </a:rPr>
              <a:t>21</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19" name="Google Shape;25;p1">
            <a:hlinkClick r:id="rId17" action="ppaction://hlinksldjump"/>
          </p:cNvPr>
          <p:cNvSpPr/>
          <p:nvPr/>
        </p:nvSpPr>
        <p:spPr>
          <a:xfrm>
            <a:off x="1809154" y="5257733"/>
            <a:ext cx="1224000" cy="1224000"/>
          </a:xfrm>
          <a:prstGeom prst="rect">
            <a:avLst/>
          </a:prstGeom>
          <a:solidFill>
            <a:srgbClr val="8E7CC3"/>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19</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20" name="Google Shape;26;p1">
            <a:hlinkClick r:id="rId18" action="ppaction://hlinksldjump"/>
          </p:cNvPr>
          <p:cNvSpPr/>
          <p:nvPr/>
        </p:nvSpPr>
        <p:spPr>
          <a:xfrm>
            <a:off x="3034703" y="5257733"/>
            <a:ext cx="1224000" cy="1224000"/>
          </a:xfrm>
          <a:prstGeom prst="rect">
            <a:avLst/>
          </a:prstGeom>
          <a:solidFill>
            <a:srgbClr val="C27B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18</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21" name="Google Shape;27;p1">
            <a:hlinkClick r:id="rId19" action="ppaction://hlinksldjump"/>
          </p:cNvPr>
          <p:cNvSpPr/>
          <p:nvPr/>
        </p:nvSpPr>
        <p:spPr>
          <a:xfrm>
            <a:off x="4260253" y="5257733"/>
            <a:ext cx="1224000" cy="1224000"/>
          </a:xfrm>
          <a:prstGeom prst="rect">
            <a:avLst/>
          </a:prstGeom>
          <a:solidFill>
            <a:srgbClr val="E0666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17</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22" name="Google Shape;28;p1">
            <a:hlinkClick r:id="rId20" action="ppaction://hlinksldjump"/>
          </p:cNvPr>
          <p:cNvSpPr/>
          <p:nvPr/>
        </p:nvSpPr>
        <p:spPr>
          <a:xfrm>
            <a:off x="5485802" y="5257733"/>
            <a:ext cx="1224000" cy="1224000"/>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16</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23" name="Google Shape;29;p1">
            <a:hlinkClick r:id="rId21" action="ppaction://hlinksldjump"/>
          </p:cNvPr>
          <p:cNvSpPr/>
          <p:nvPr/>
        </p:nvSpPr>
        <p:spPr>
          <a:xfrm>
            <a:off x="6711352" y="5257733"/>
            <a:ext cx="1224000" cy="1224000"/>
          </a:xfrm>
          <a:prstGeom prst="rect">
            <a:avLst/>
          </a:prstGeom>
          <a:solidFill>
            <a:srgbClr val="93C47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15</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24" name="Google Shape;30;p1">
            <a:hlinkClick r:id="rId22" action="ppaction://hlinksldjump"/>
          </p:cNvPr>
          <p:cNvSpPr/>
          <p:nvPr/>
        </p:nvSpPr>
        <p:spPr>
          <a:xfrm>
            <a:off x="7936902" y="5257733"/>
            <a:ext cx="1224000" cy="1224000"/>
          </a:xfrm>
          <a:prstGeom prst="rect">
            <a:avLst/>
          </a:prstGeom>
          <a:solidFill>
            <a:srgbClr val="6FA8D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14</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25" name="Google Shape;31;p1">
            <a:hlinkClick r:id="rId23" action="ppaction://hlinksldjump"/>
          </p:cNvPr>
          <p:cNvSpPr/>
          <p:nvPr/>
        </p:nvSpPr>
        <p:spPr>
          <a:xfrm>
            <a:off x="9162451" y="5257733"/>
            <a:ext cx="1224000" cy="1224000"/>
          </a:xfrm>
          <a:prstGeom prst="rect">
            <a:avLst/>
          </a:prstGeom>
          <a:solidFill>
            <a:srgbClr val="8E7CC3"/>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13</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grpSp>
        <p:nvGrpSpPr>
          <p:cNvPr id="2" name="Группа 1"/>
          <p:cNvGrpSpPr/>
          <p:nvPr/>
        </p:nvGrpSpPr>
        <p:grpSpPr>
          <a:xfrm>
            <a:off x="584200" y="2805233"/>
            <a:ext cx="1224000" cy="1224000"/>
            <a:chOff x="584200" y="2805233"/>
            <a:chExt cx="1224000" cy="1224000"/>
          </a:xfrm>
        </p:grpSpPr>
        <p:sp>
          <p:nvSpPr>
            <p:cNvPr id="27" name="Google Shape;24;p1">
              <a:hlinkClick r:id="rId24" action="ppaction://hlinksldjump"/>
            </p:cNvPr>
            <p:cNvSpPr/>
            <p:nvPr/>
          </p:nvSpPr>
          <p:spPr>
            <a:xfrm>
              <a:off x="584200" y="2805233"/>
              <a:ext cx="1224000" cy="1224000"/>
            </a:xfrm>
            <a:prstGeom prst="round2SameRect">
              <a:avLst>
                <a:gd name="adj1" fmla="val 16667"/>
                <a:gd name="adj2" fmla="val 0"/>
              </a:avLst>
            </a:prstGeom>
            <a:solidFill>
              <a:srgbClr val="FFD96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sp>
          <p:nvSpPr>
            <p:cNvPr id="26" name="Google Shape;54;p1"/>
            <p:cNvSpPr/>
            <p:nvPr/>
          </p:nvSpPr>
          <p:spPr>
            <a:xfrm>
              <a:off x="651615" y="3294528"/>
              <a:ext cx="1089183" cy="311269"/>
            </a:xfrm>
            <a:prstGeom prst="rect">
              <a:avLst/>
            </a:prstGeom>
          </p:spPr>
          <p:txBody>
            <a:bodyPr>
              <a:prstTxWarp prst="textPlain">
                <a:avLst/>
              </a:prstTxWarp>
            </a:bodyPr>
            <a:lstStyle/>
            <a:p>
              <a:pPr algn="ctr">
                <a:buClr>
                  <a:srgbClr val="000000"/>
                </a:buClr>
                <a:buFont typeface="Arial"/>
                <a:buNone/>
              </a:pPr>
              <a:r>
                <a:rPr lang="ru-RU" sz="1400" b="1" kern="0" dirty="0" smtClean="0">
                  <a:solidFill>
                    <a:srgbClr val="FFFFFF"/>
                  </a:solidFill>
                  <a:latin typeface="Boogaloo"/>
                  <a:cs typeface="Arial"/>
                  <a:sym typeface="Arial"/>
                </a:rPr>
                <a:t>Финиш</a:t>
              </a:r>
              <a:endParaRPr sz="1400" b="1" kern="0" dirty="0">
                <a:solidFill>
                  <a:srgbClr val="FFFFFF"/>
                </a:solidFill>
                <a:latin typeface="Boogaloo"/>
                <a:cs typeface="Arial"/>
                <a:sym typeface="Arial"/>
              </a:endParaRPr>
            </a:p>
          </p:txBody>
        </p:sp>
      </p:grpSp>
      <p:sp>
        <p:nvSpPr>
          <p:cNvPr id="28" name="TextBox 27"/>
          <p:cNvSpPr txBox="1"/>
          <p:nvPr/>
        </p:nvSpPr>
        <p:spPr>
          <a:xfrm>
            <a:off x="860361" y="5590546"/>
            <a:ext cx="632012" cy="584775"/>
          </a:xfrm>
          <a:prstGeom prst="rect">
            <a:avLst/>
          </a:prstGeom>
          <a:noFill/>
        </p:spPr>
        <p:txBody>
          <a:bodyPr wrap="square" rtlCol="0">
            <a:spAutoFit/>
          </a:bodyPr>
          <a:lstStyle/>
          <a:p>
            <a:r>
              <a:rPr lang="ru-RU" sz="3200" b="1" u="sng" dirty="0" smtClean="0">
                <a:solidFill>
                  <a:schemeClr val="bg1"/>
                </a:solidFill>
              </a:rPr>
              <a:t>20</a:t>
            </a:r>
            <a:endParaRPr lang="ru-RU" sz="3200" b="1" u="sng" dirty="0">
              <a:solidFill>
                <a:schemeClr val="bg1"/>
              </a:solidFill>
            </a:endParaRPr>
          </a:p>
        </p:txBody>
      </p:sp>
      <p:sp>
        <p:nvSpPr>
          <p:cNvPr id="29" name="TextBox 28"/>
          <p:cNvSpPr txBox="1"/>
          <p:nvPr/>
        </p:nvSpPr>
        <p:spPr>
          <a:xfrm>
            <a:off x="10708157" y="5590546"/>
            <a:ext cx="618565" cy="584775"/>
          </a:xfrm>
          <a:prstGeom prst="rect">
            <a:avLst/>
          </a:prstGeom>
          <a:noFill/>
        </p:spPr>
        <p:txBody>
          <a:bodyPr wrap="square" rtlCol="0">
            <a:spAutoFit/>
          </a:bodyPr>
          <a:lstStyle/>
          <a:p>
            <a:r>
              <a:rPr lang="ru-RU" sz="3200" b="1" u="sng" dirty="0" smtClean="0">
                <a:solidFill>
                  <a:schemeClr val="bg1"/>
                </a:solidFill>
              </a:rPr>
              <a:t>12</a:t>
            </a:r>
            <a:endParaRPr lang="ru-RU" sz="3200" b="1" u="sng" dirty="0">
              <a:solidFill>
                <a:schemeClr val="bg1"/>
              </a:solidFill>
            </a:endParaRPr>
          </a:p>
        </p:txBody>
      </p:sp>
      <p:sp>
        <p:nvSpPr>
          <p:cNvPr id="31" name="Багетная рамка 30"/>
          <p:cNvSpPr/>
          <p:nvPr/>
        </p:nvSpPr>
        <p:spPr>
          <a:xfrm>
            <a:off x="7712080" y="2820981"/>
            <a:ext cx="1707824" cy="891217"/>
          </a:xfrm>
          <a:prstGeom prst="bevel">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3333FF"/>
                </a:solidFill>
              </a:rPr>
              <a:t>Крутить и остановить!</a:t>
            </a:r>
            <a:r>
              <a:rPr lang="ru-RU" dirty="0" smtClean="0"/>
              <a:t> </a:t>
            </a:r>
            <a:endParaRPr lang="ru-RU" sz="1400" dirty="0"/>
          </a:p>
        </p:txBody>
      </p:sp>
      <p:grpSp>
        <p:nvGrpSpPr>
          <p:cNvPr id="32" name="Группа 31"/>
          <p:cNvGrpSpPr/>
          <p:nvPr/>
        </p:nvGrpSpPr>
        <p:grpSpPr>
          <a:xfrm>
            <a:off x="4482772" y="1797714"/>
            <a:ext cx="3153242" cy="3270533"/>
            <a:chOff x="1649519" y="1556131"/>
            <a:chExt cx="3664311" cy="3701384"/>
          </a:xfrm>
        </p:grpSpPr>
        <p:pic>
          <p:nvPicPr>
            <p:cNvPr id="33" name="Рисунок 32"/>
            <p:cNvPicPr>
              <a:picLocks noChangeAspect="1"/>
            </p:cNvPicPr>
            <p:nvPr/>
          </p:nvPicPr>
          <p:blipFill>
            <a:blip r:embed="rId25" cstate="print"/>
            <a:stretch>
              <a:fillRect/>
            </a:stretch>
          </p:blipFill>
          <p:spPr>
            <a:xfrm>
              <a:off x="1813112" y="1640708"/>
              <a:ext cx="3500718" cy="3500718"/>
            </a:xfrm>
            <a:prstGeom prst="ellipse">
              <a:avLst/>
            </a:prstGeom>
            <a:ln w="635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34" name="TextBox 33"/>
            <p:cNvSpPr txBox="1"/>
            <p:nvPr/>
          </p:nvSpPr>
          <p:spPr>
            <a:xfrm rot="3850136">
              <a:off x="4083735" y="2579870"/>
              <a:ext cx="1419411" cy="756146"/>
            </a:xfrm>
            <a:prstGeom prst="rect">
              <a:avLst/>
            </a:prstGeom>
            <a:noFill/>
          </p:spPr>
          <p:txBody>
            <a:bodyPr wrap="square" rtlCol="0">
              <a:spAutoFit/>
            </a:bodyPr>
            <a:lstStyle/>
            <a:p>
              <a:pPr algn="ctr"/>
              <a:r>
                <a:rPr lang="ru-RU" b="1" dirty="0" smtClean="0"/>
                <a:t>Пропусти ход!</a:t>
              </a:r>
              <a:endParaRPr lang="ru-RU" b="1" dirty="0"/>
            </a:p>
          </p:txBody>
        </p:sp>
        <p:sp>
          <p:nvSpPr>
            <p:cNvPr id="35" name="TextBox 34"/>
            <p:cNvSpPr txBox="1"/>
            <p:nvPr/>
          </p:nvSpPr>
          <p:spPr>
            <a:xfrm rot="7926728">
              <a:off x="4627723" y="3713773"/>
              <a:ext cx="351865" cy="923331"/>
            </a:xfrm>
            <a:prstGeom prst="rect">
              <a:avLst/>
            </a:prstGeom>
            <a:noFill/>
          </p:spPr>
          <p:txBody>
            <a:bodyPr wrap="square" rtlCol="0">
              <a:spAutoFit/>
            </a:bodyPr>
            <a:lstStyle/>
            <a:p>
              <a:pPr algn="ctr"/>
              <a:r>
                <a:rPr lang="ru-RU" sz="5400" b="1" dirty="0" smtClean="0"/>
                <a:t>2</a:t>
              </a:r>
              <a:endParaRPr lang="ru-RU" sz="5400" b="1" dirty="0"/>
            </a:p>
          </p:txBody>
        </p:sp>
        <p:sp>
          <p:nvSpPr>
            <p:cNvPr id="36" name="TextBox 35"/>
            <p:cNvSpPr txBox="1"/>
            <p:nvPr/>
          </p:nvSpPr>
          <p:spPr>
            <a:xfrm rot="19301965">
              <a:off x="2206893" y="1825513"/>
              <a:ext cx="1236385" cy="811502"/>
            </a:xfrm>
            <a:prstGeom prst="rect">
              <a:avLst/>
            </a:prstGeom>
            <a:noFill/>
          </p:spPr>
          <p:txBody>
            <a:bodyPr wrap="square" rtlCol="0">
              <a:spAutoFit/>
            </a:bodyPr>
            <a:lstStyle/>
            <a:p>
              <a:pPr algn="ctr"/>
              <a:r>
                <a:rPr lang="ru-RU" sz="2000" b="1" dirty="0" smtClean="0"/>
                <a:t>Шаг назад!</a:t>
              </a:r>
              <a:endParaRPr lang="ru-RU" sz="2000" b="1" dirty="0"/>
            </a:p>
          </p:txBody>
        </p:sp>
        <p:sp>
          <p:nvSpPr>
            <p:cNvPr id="37" name="TextBox 36"/>
            <p:cNvSpPr txBox="1"/>
            <p:nvPr/>
          </p:nvSpPr>
          <p:spPr>
            <a:xfrm rot="13337254">
              <a:off x="2010238" y="3992457"/>
              <a:ext cx="1250576" cy="656930"/>
            </a:xfrm>
            <a:prstGeom prst="rect">
              <a:avLst/>
            </a:prstGeom>
            <a:noFill/>
          </p:spPr>
          <p:txBody>
            <a:bodyPr wrap="square" rtlCol="0">
              <a:spAutoFit/>
            </a:bodyPr>
            <a:lstStyle/>
            <a:p>
              <a:pPr algn="ctr"/>
              <a:r>
                <a:rPr lang="ru-RU" sz="1600" b="1" dirty="0" smtClean="0"/>
                <a:t>Право на ошибку!</a:t>
              </a:r>
              <a:endParaRPr lang="ru-RU" sz="1600" b="1" dirty="0"/>
            </a:p>
          </p:txBody>
        </p:sp>
        <p:sp>
          <p:nvSpPr>
            <p:cNvPr id="38" name="TextBox 37"/>
            <p:cNvSpPr txBox="1"/>
            <p:nvPr/>
          </p:nvSpPr>
          <p:spPr>
            <a:xfrm rot="16030133">
              <a:off x="1935250" y="2827700"/>
              <a:ext cx="351865" cy="923328"/>
            </a:xfrm>
            <a:prstGeom prst="rect">
              <a:avLst/>
            </a:prstGeom>
            <a:noFill/>
          </p:spPr>
          <p:txBody>
            <a:bodyPr wrap="square" rtlCol="0">
              <a:spAutoFit/>
            </a:bodyPr>
            <a:lstStyle/>
            <a:p>
              <a:pPr algn="ctr"/>
              <a:r>
                <a:rPr lang="ru-RU" sz="5400" b="1" dirty="0" smtClean="0"/>
                <a:t>4</a:t>
              </a:r>
              <a:endParaRPr lang="ru-RU" sz="5400" b="1" dirty="0"/>
            </a:p>
          </p:txBody>
        </p:sp>
        <p:sp>
          <p:nvSpPr>
            <p:cNvPr id="39" name="TextBox 38"/>
            <p:cNvSpPr txBox="1"/>
            <p:nvPr/>
          </p:nvSpPr>
          <p:spPr>
            <a:xfrm rot="10085740">
              <a:off x="3458436" y="4334186"/>
              <a:ext cx="351865" cy="923329"/>
            </a:xfrm>
            <a:prstGeom prst="rect">
              <a:avLst/>
            </a:prstGeom>
            <a:noFill/>
          </p:spPr>
          <p:txBody>
            <a:bodyPr wrap="square" rtlCol="0">
              <a:spAutoFit/>
            </a:bodyPr>
            <a:lstStyle/>
            <a:p>
              <a:pPr algn="ctr"/>
              <a:r>
                <a:rPr lang="ru-RU" sz="5400" b="1" dirty="0" smtClean="0"/>
                <a:t>3</a:t>
              </a:r>
              <a:endParaRPr lang="ru-RU" sz="5400" b="1" dirty="0"/>
            </a:p>
          </p:txBody>
        </p:sp>
        <p:sp>
          <p:nvSpPr>
            <p:cNvPr id="40" name="TextBox 39"/>
            <p:cNvSpPr txBox="1"/>
            <p:nvPr/>
          </p:nvSpPr>
          <p:spPr>
            <a:xfrm rot="1162048">
              <a:off x="3786590" y="1556131"/>
              <a:ext cx="511738" cy="923331"/>
            </a:xfrm>
            <a:prstGeom prst="rect">
              <a:avLst/>
            </a:prstGeom>
            <a:noFill/>
          </p:spPr>
          <p:txBody>
            <a:bodyPr wrap="square" rtlCol="0">
              <a:spAutoFit/>
            </a:bodyPr>
            <a:lstStyle/>
            <a:p>
              <a:pPr algn="ctr"/>
              <a:r>
                <a:rPr lang="ru-RU" sz="5400" b="1" dirty="0" smtClean="0"/>
                <a:t>1</a:t>
              </a:r>
              <a:endParaRPr lang="ru-RU" sz="5400" b="1" dirty="0"/>
            </a:p>
          </p:txBody>
        </p:sp>
      </p:grpSp>
      <p:pic>
        <p:nvPicPr>
          <p:cNvPr id="41" name="Рисунок 40"/>
          <p:cNvPicPr>
            <a:picLocks noChangeAspect="1"/>
          </p:cNvPicPr>
          <p:nvPr/>
        </p:nvPicPr>
        <p:blipFill>
          <a:blip r:embed="rId26" cstate="print">
            <a:extLst>
              <a:ext uri="{28A0092B-C50C-407E-A947-70E740481C1C}">
                <a14:useLocalDpi xmlns:a14="http://schemas.microsoft.com/office/drawing/2010/main" xmlns="" val="0"/>
              </a:ext>
            </a:extLst>
          </a:blip>
          <a:stretch>
            <a:fillRect/>
          </a:stretch>
        </p:blipFill>
        <p:spPr>
          <a:xfrm rot="16200000">
            <a:off x="3333211" y="2383614"/>
            <a:ext cx="1324755" cy="1765948"/>
          </a:xfrm>
          <a:prstGeom prst="rect">
            <a:avLst/>
          </a:prstGeom>
        </p:spPr>
      </p:pic>
      <p:sp>
        <p:nvSpPr>
          <p:cNvPr id="3" name="TextBox 2"/>
          <p:cNvSpPr txBox="1"/>
          <p:nvPr/>
        </p:nvSpPr>
        <p:spPr>
          <a:xfrm>
            <a:off x="500187" y="621222"/>
            <a:ext cx="1383624" cy="646331"/>
          </a:xfrm>
          <a:prstGeom prst="rect">
            <a:avLst/>
          </a:prstGeom>
          <a:noFill/>
        </p:spPr>
        <p:txBody>
          <a:bodyPr wrap="square" rtlCol="0">
            <a:spAutoFit/>
          </a:bodyPr>
          <a:lstStyle/>
          <a:p>
            <a:r>
              <a:rPr lang="ru-RU" sz="3600" b="1" dirty="0" smtClean="0">
                <a:solidFill>
                  <a:schemeClr val="bg1"/>
                </a:solidFill>
              </a:rPr>
              <a:t>Старт </a:t>
            </a:r>
            <a:endParaRPr lang="ru-RU" sz="2400" b="1" dirty="0">
              <a:solidFill>
                <a:schemeClr val="bg1"/>
              </a:solidFill>
            </a:endParaRPr>
          </a:p>
        </p:txBody>
      </p:sp>
      <p:sp>
        <p:nvSpPr>
          <p:cNvPr id="42" name="Прямоугольник с двумя скругленными противолежащими углами 41"/>
          <p:cNvSpPr/>
          <p:nvPr/>
        </p:nvSpPr>
        <p:spPr>
          <a:xfrm>
            <a:off x="2002856" y="2365495"/>
            <a:ext cx="1536773" cy="487680"/>
          </a:xfrm>
          <a:prstGeom prst="round2DiagRect">
            <a:avLst/>
          </a:prstGeom>
          <a:solidFill>
            <a:srgbClr val="FF00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t>Команда 1</a:t>
            </a:r>
            <a:endParaRPr lang="ru-RU" sz="2000" b="1" dirty="0"/>
          </a:p>
        </p:txBody>
      </p:sp>
      <p:pic>
        <p:nvPicPr>
          <p:cNvPr id="43" name="Рисунок 42"/>
          <p:cNvPicPr>
            <a:picLocks noChangeAspect="1"/>
          </p:cNvPicPr>
          <p:nvPr/>
        </p:nvPicPr>
        <p:blipFill>
          <a:blip r:embed="rId27" cstate="email">
            <a:extLst>
              <a:ext uri="{28A0092B-C50C-407E-A947-70E740481C1C}">
                <a14:useLocalDpi xmlns:a14="http://schemas.microsoft.com/office/drawing/2010/main" xmlns=""/>
              </a:ext>
            </a:extLst>
          </a:blip>
          <a:stretch>
            <a:fillRect/>
          </a:stretch>
        </p:blipFill>
        <p:spPr>
          <a:xfrm>
            <a:off x="1786470" y="-13687"/>
            <a:ext cx="468854" cy="602867"/>
          </a:xfrm>
          <a:prstGeom prst="rect">
            <a:avLst/>
          </a:prstGeom>
        </p:spPr>
      </p:pic>
      <p:pic>
        <p:nvPicPr>
          <p:cNvPr id="44" name="Рисунок 43"/>
          <p:cNvPicPr>
            <a:picLocks noChangeAspect="1"/>
          </p:cNvPicPr>
          <p:nvPr/>
        </p:nvPicPr>
        <p:blipFill>
          <a:blip r:embed="rId27" cstate="email">
            <a:extLst>
              <a:ext uri="{28A0092B-C50C-407E-A947-70E740481C1C}">
                <a14:useLocalDpi xmlns:a14="http://schemas.microsoft.com/office/drawing/2010/main" xmlns=""/>
              </a:ext>
            </a:extLst>
          </a:blip>
          <a:stretch>
            <a:fillRect/>
          </a:stretch>
        </p:blipFill>
        <p:spPr>
          <a:xfrm>
            <a:off x="3070865" y="-13687"/>
            <a:ext cx="468854" cy="602867"/>
          </a:xfrm>
          <a:prstGeom prst="rect">
            <a:avLst/>
          </a:prstGeom>
        </p:spPr>
      </p:pic>
      <p:pic>
        <p:nvPicPr>
          <p:cNvPr id="45" name="Рисунок 44"/>
          <p:cNvPicPr>
            <a:picLocks noChangeAspect="1"/>
          </p:cNvPicPr>
          <p:nvPr/>
        </p:nvPicPr>
        <p:blipFill>
          <a:blip r:embed="rId27" cstate="email">
            <a:extLst>
              <a:ext uri="{28A0092B-C50C-407E-A947-70E740481C1C}">
                <a14:useLocalDpi xmlns:a14="http://schemas.microsoft.com/office/drawing/2010/main" xmlns=""/>
              </a:ext>
            </a:extLst>
          </a:blip>
          <a:stretch>
            <a:fillRect/>
          </a:stretch>
        </p:blipFill>
        <p:spPr>
          <a:xfrm>
            <a:off x="4250566" y="-13687"/>
            <a:ext cx="468854" cy="602867"/>
          </a:xfrm>
          <a:prstGeom prst="rect">
            <a:avLst/>
          </a:prstGeom>
        </p:spPr>
      </p:pic>
      <p:pic>
        <p:nvPicPr>
          <p:cNvPr id="46" name="Рисунок 45"/>
          <p:cNvPicPr>
            <a:picLocks noChangeAspect="1"/>
          </p:cNvPicPr>
          <p:nvPr/>
        </p:nvPicPr>
        <p:blipFill>
          <a:blip r:embed="rId27" cstate="email">
            <a:extLst>
              <a:ext uri="{28A0092B-C50C-407E-A947-70E740481C1C}">
                <a14:useLocalDpi xmlns:a14="http://schemas.microsoft.com/office/drawing/2010/main" xmlns=""/>
              </a:ext>
            </a:extLst>
          </a:blip>
          <a:stretch>
            <a:fillRect/>
          </a:stretch>
        </p:blipFill>
        <p:spPr>
          <a:xfrm>
            <a:off x="5487352" y="-13687"/>
            <a:ext cx="468854" cy="602867"/>
          </a:xfrm>
          <a:prstGeom prst="rect">
            <a:avLst/>
          </a:prstGeom>
        </p:spPr>
      </p:pic>
      <p:pic>
        <p:nvPicPr>
          <p:cNvPr id="47" name="Рисунок 46"/>
          <p:cNvPicPr>
            <a:picLocks noChangeAspect="1"/>
          </p:cNvPicPr>
          <p:nvPr/>
        </p:nvPicPr>
        <p:blipFill>
          <a:blip r:embed="rId27" cstate="email">
            <a:extLst>
              <a:ext uri="{28A0092B-C50C-407E-A947-70E740481C1C}">
                <a14:useLocalDpi xmlns:a14="http://schemas.microsoft.com/office/drawing/2010/main" xmlns=""/>
              </a:ext>
            </a:extLst>
          </a:blip>
          <a:stretch>
            <a:fillRect/>
          </a:stretch>
        </p:blipFill>
        <p:spPr>
          <a:xfrm>
            <a:off x="6674339" y="-13687"/>
            <a:ext cx="468854" cy="602867"/>
          </a:xfrm>
          <a:prstGeom prst="rect">
            <a:avLst/>
          </a:prstGeom>
        </p:spPr>
      </p:pic>
      <p:pic>
        <p:nvPicPr>
          <p:cNvPr id="48" name="Рисунок 47"/>
          <p:cNvPicPr>
            <a:picLocks noChangeAspect="1"/>
          </p:cNvPicPr>
          <p:nvPr/>
        </p:nvPicPr>
        <p:blipFill>
          <a:blip r:embed="rId27" cstate="email">
            <a:extLst>
              <a:ext uri="{28A0092B-C50C-407E-A947-70E740481C1C}">
                <a14:useLocalDpi xmlns:a14="http://schemas.microsoft.com/office/drawing/2010/main" xmlns=""/>
              </a:ext>
            </a:extLst>
          </a:blip>
          <a:stretch>
            <a:fillRect/>
          </a:stretch>
        </p:blipFill>
        <p:spPr>
          <a:xfrm>
            <a:off x="7906102" y="-13687"/>
            <a:ext cx="468854" cy="602867"/>
          </a:xfrm>
          <a:prstGeom prst="rect">
            <a:avLst/>
          </a:prstGeom>
        </p:spPr>
      </p:pic>
      <p:pic>
        <p:nvPicPr>
          <p:cNvPr id="49" name="Рисунок 48"/>
          <p:cNvPicPr>
            <a:picLocks noChangeAspect="1"/>
          </p:cNvPicPr>
          <p:nvPr/>
        </p:nvPicPr>
        <p:blipFill>
          <a:blip r:embed="rId27" cstate="email">
            <a:extLst>
              <a:ext uri="{28A0092B-C50C-407E-A947-70E740481C1C}">
                <a14:useLocalDpi xmlns:a14="http://schemas.microsoft.com/office/drawing/2010/main" xmlns=""/>
              </a:ext>
            </a:extLst>
          </a:blip>
          <a:stretch>
            <a:fillRect/>
          </a:stretch>
        </p:blipFill>
        <p:spPr>
          <a:xfrm>
            <a:off x="9162451" y="-13687"/>
            <a:ext cx="468854" cy="602867"/>
          </a:xfrm>
          <a:prstGeom prst="rect">
            <a:avLst/>
          </a:prstGeom>
        </p:spPr>
      </p:pic>
      <p:pic>
        <p:nvPicPr>
          <p:cNvPr id="50" name="Рисунок 49"/>
          <p:cNvPicPr>
            <a:picLocks noChangeAspect="1"/>
          </p:cNvPicPr>
          <p:nvPr/>
        </p:nvPicPr>
        <p:blipFill>
          <a:blip r:embed="rId27" cstate="email">
            <a:extLst>
              <a:ext uri="{28A0092B-C50C-407E-A947-70E740481C1C}">
                <a14:useLocalDpi xmlns:a14="http://schemas.microsoft.com/office/drawing/2010/main" xmlns=""/>
              </a:ext>
            </a:extLst>
          </a:blip>
          <a:stretch>
            <a:fillRect/>
          </a:stretch>
        </p:blipFill>
        <p:spPr>
          <a:xfrm>
            <a:off x="10347453" y="-13687"/>
            <a:ext cx="468854" cy="602867"/>
          </a:xfrm>
          <a:prstGeom prst="rect">
            <a:avLst/>
          </a:prstGeom>
        </p:spPr>
      </p:pic>
      <p:pic>
        <p:nvPicPr>
          <p:cNvPr id="51" name="Рисунок 50"/>
          <p:cNvPicPr>
            <a:picLocks noChangeAspect="1"/>
          </p:cNvPicPr>
          <p:nvPr/>
        </p:nvPicPr>
        <p:blipFill>
          <a:blip r:embed="rId27" cstate="email">
            <a:extLst>
              <a:ext uri="{28A0092B-C50C-407E-A947-70E740481C1C}">
                <a14:useLocalDpi xmlns:a14="http://schemas.microsoft.com/office/drawing/2010/main" xmlns=""/>
              </a:ext>
            </a:extLst>
          </a:blip>
          <a:stretch>
            <a:fillRect/>
          </a:stretch>
        </p:blipFill>
        <p:spPr>
          <a:xfrm>
            <a:off x="10347453" y="1345413"/>
            <a:ext cx="468854" cy="602867"/>
          </a:xfrm>
          <a:prstGeom prst="rect">
            <a:avLst/>
          </a:prstGeom>
        </p:spPr>
      </p:pic>
      <p:pic>
        <p:nvPicPr>
          <p:cNvPr id="52" name="Рисунок 51"/>
          <p:cNvPicPr>
            <a:picLocks noChangeAspect="1"/>
          </p:cNvPicPr>
          <p:nvPr/>
        </p:nvPicPr>
        <p:blipFill>
          <a:blip r:embed="rId27" cstate="email">
            <a:extLst>
              <a:ext uri="{28A0092B-C50C-407E-A947-70E740481C1C}">
                <a14:useLocalDpi xmlns:a14="http://schemas.microsoft.com/office/drawing/2010/main" xmlns=""/>
              </a:ext>
            </a:extLst>
          </a:blip>
          <a:stretch>
            <a:fillRect/>
          </a:stretch>
        </p:blipFill>
        <p:spPr>
          <a:xfrm>
            <a:off x="10347453" y="2559993"/>
            <a:ext cx="468854" cy="602867"/>
          </a:xfrm>
          <a:prstGeom prst="rect">
            <a:avLst/>
          </a:prstGeom>
        </p:spPr>
      </p:pic>
      <p:pic>
        <p:nvPicPr>
          <p:cNvPr id="53" name="Рисунок 52"/>
          <p:cNvPicPr>
            <a:picLocks noChangeAspect="1"/>
          </p:cNvPicPr>
          <p:nvPr/>
        </p:nvPicPr>
        <p:blipFill>
          <a:blip r:embed="rId27" cstate="email">
            <a:extLst>
              <a:ext uri="{28A0092B-C50C-407E-A947-70E740481C1C}">
                <a14:useLocalDpi xmlns:a14="http://schemas.microsoft.com/office/drawing/2010/main" xmlns=""/>
              </a:ext>
            </a:extLst>
          </a:blip>
          <a:stretch>
            <a:fillRect/>
          </a:stretch>
        </p:blipFill>
        <p:spPr>
          <a:xfrm>
            <a:off x="10347453" y="3866676"/>
            <a:ext cx="468854" cy="602867"/>
          </a:xfrm>
          <a:prstGeom prst="rect">
            <a:avLst/>
          </a:prstGeom>
        </p:spPr>
      </p:pic>
      <p:pic>
        <p:nvPicPr>
          <p:cNvPr id="54" name="Рисунок 53"/>
          <p:cNvPicPr>
            <a:picLocks noChangeAspect="1"/>
          </p:cNvPicPr>
          <p:nvPr/>
        </p:nvPicPr>
        <p:blipFill>
          <a:blip r:embed="rId27" cstate="email">
            <a:extLst>
              <a:ext uri="{28A0092B-C50C-407E-A947-70E740481C1C}">
                <a14:useLocalDpi xmlns:a14="http://schemas.microsoft.com/office/drawing/2010/main" xmlns=""/>
              </a:ext>
            </a:extLst>
          </a:blip>
          <a:stretch>
            <a:fillRect/>
          </a:stretch>
        </p:blipFill>
        <p:spPr>
          <a:xfrm>
            <a:off x="10360471" y="4961673"/>
            <a:ext cx="468854" cy="602867"/>
          </a:xfrm>
          <a:prstGeom prst="rect">
            <a:avLst/>
          </a:prstGeom>
        </p:spPr>
      </p:pic>
      <p:pic>
        <p:nvPicPr>
          <p:cNvPr id="55" name="Рисунок 54"/>
          <p:cNvPicPr>
            <a:picLocks noChangeAspect="1"/>
          </p:cNvPicPr>
          <p:nvPr/>
        </p:nvPicPr>
        <p:blipFill>
          <a:blip r:embed="rId27" cstate="email">
            <a:extLst>
              <a:ext uri="{28A0092B-C50C-407E-A947-70E740481C1C}">
                <a14:useLocalDpi xmlns:a14="http://schemas.microsoft.com/office/drawing/2010/main" xmlns=""/>
              </a:ext>
            </a:extLst>
          </a:blip>
          <a:stretch>
            <a:fillRect/>
          </a:stretch>
        </p:blipFill>
        <p:spPr>
          <a:xfrm>
            <a:off x="9167950" y="4961673"/>
            <a:ext cx="468854" cy="602867"/>
          </a:xfrm>
          <a:prstGeom prst="rect">
            <a:avLst/>
          </a:prstGeom>
        </p:spPr>
      </p:pic>
      <p:pic>
        <p:nvPicPr>
          <p:cNvPr id="56" name="Рисунок 55"/>
          <p:cNvPicPr>
            <a:picLocks noChangeAspect="1"/>
          </p:cNvPicPr>
          <p:nvPr/>
        </p:nvPicPr>
        <p:blipFill>
          <a:blip r:embed="rId27" cstate="email">
            <a:extLst>
              <a:ext uri="{28A0092B-C50C-407E-A947-70E740481C1C}">
                <a14:useLocalDpi xmlns:a14="http://schemas.microsoft.com/office/drawing/2010/main" xmlns=""/>
              </a:ext>
            </a:extLst>
          </a:blip>
          <a:stretch>
            <a:fillRect/>
          </a:stretch>
        </p:blipFill>
        <p:spPr>
          <a:xfrm>
            <a:off x="7915320" y="4961673"/>
            <a:ext cx="468854" cy="602867"/>
          </a:xfrm>
          <a:prstGeom prst="rect">
            <a:avLst/>
          </a:prstGeom>
        </p:spPr>
      </p:pic>
      <p:pic>
        <p:nvPicPr>
          <p:cNvPr id="57" name="Рисунок 56"/>
          <p:cNvPicPr>
            <a:picLocks noChangeAspect="1"/>
          </p:cNvPicPr>
          <p:nvPr/>
        </p:nvPicPr>
        <p:blipFill>
          <a:blip r:embed="rId27" cstate="email">
            <a:extLst>
              <a:ext uri="{28A0092B-C50C-407E-A947-70E740481C1C}">
                <a14:useLocalDpi xmlns:a14="http://schemas.microsoft.com/office/drawing/2010/main" xmlns=""/>
              </a:ext>
            </a:extLst>
          </a:blip>
          <a:stretch>
            <a:fillRect/>
          </a:stretch>
        </p:blipFill>
        <p:spPr>
          <a:xfrm>
            <a:off x="6677182" y="4961673"/>
            <a:ext cx="468854" cy="602867"/>
          </a:xfrm>
          <a:prstGeom prst="rect">
            <a:avLst/>
          </a:prstGeom>
        </p:spPr>
      </p:pic>
      <p:pic>
        <p:nvPicPr>
          <p:cNvPr id="58" name="Рисунок 57"/>
          <p:cNvPicPr>
            <a:picLocks noChangeAspect="1"/>
          </p:cNvPicPr>
          <p:nvPr/>
        </p:nvPicPr>
        <p:blipFill>
          <a:blip r:embed="rId27" cstate="email">
            <a:extLst>
              <a:ext uri="{28A0092B-C50C-407E-A947-70E740481C1C}">
                <a14:useLocalDpi xmlns:a14="http://schemas.microsoft.com/office/drawing/2010/main" xmlns=""/>
              </a:ext>
            </a:extLst>
          </a:blip>
          <a:stretch>
            <a:fillRect/>
          </a:stretch>
        </p:blipFill>
        <p:spPr>
          <a:xfrm>
            <a:off x="5500370" y="4961673"/>
            <a:ext cx="468854" cy="602867"/>
          </a:xfrm>
          <a:prstGeom prst="rect">
            <a:avLst/>
          </a:prstGeom>
        </p:spPr>
      </p:pic>
      <p:pic>
        <p:nvPicPr>
          <p:cNvPr id="59" name="Рисунок 58"/>
          <p:cNvPicPr>
            <a:picLocks noChangeAspect="1"/>
          </p:cNvPicPr>
          <p:nvPr/>
        </p:nvPicPr>
        <p:blipFill>
          <a:blip r:embed="rId27" cstate="email">
            <a:extLst>
              <a:ext uri="{28A0092B-C50C-407E-A947-70E740481C1C}">
                <a14:useLocalDpi xmlns:a14="http://schemas.microsoft.com/office/drawing/2010/main" xmlns=""/>
              </a:ext>
            </a:extLst>
          </a:blip>
          <a:stretch>
            <a:fillRect/>
          </a:stretch>
        </p:blipFill>
        <p:spPr>
          <a:xfrm>
            <a:off x="4254525" y="4961673"/>
            <a:ext cx="468854" cy="602867"/>
          </a:xfrm>
          <a:prstGeom prst="rect">
            <a:avLst/>
          </a:prstGeom>
        </p:spPr>
      </p:pic>
      <p:pic>
        <p:nvPicPr>
          <p:cNvPr id="60" name="Рисунок 59"/>
          <p:cNvPicPr>
            <a:picLocks noChangeAspect="1"/>
          </p:cNvPicPr>
          <p:nvPr/>
        </p:nvPicPr>
        <p:blipFill>
          <a:blip r:embed="rId27" cstate="email">
            <a:extLst>
              <a:ext uri="{28A0092B-C50C-407E-A947-70E740481C1C}">
                <a14:useLocalDpi xmlns:a14="http://schemas.microsoft.com/office/drawing/2010/main" xmlns=""/>
              </a:ext>
            </a:extLst>
          </a:blip>
          <a:stretch>
            <a:fillRect/>
          </a:stretch>
        </p:blipFill>
        <p:spPr>
          <a:xfrm>
            <a:off x="3015777" y="4961673"/>
            <a:ext cx="468854" cy="602867"/>
          </a:xfrm>
          <a:prstGeom prst="rect">
            <a:avLst/>
          </a:prstGeom>
        </p:spPr>
      </p:pic>
      <p:pic>
        <p:nvPicPr>
          <p:cNvPr id="61" name="Рисунок 60"/>
          <p:cNvPicPr>
            <a:picLocks noChangeAspect="1"/>
          </p:cNvPicPr>
          <p:nvPr/>
        </p:nvPicPr>
        <p:blipFill>
          <a:blip r:embed="rId27" cstate="email">
            <a:extLst>
              <a:ext uri="{28A0092B-C50C-407E-A947-70E740481C1C}">
                <a14:useLocalDpi xmlns:a14="http://schemas.microsoft.com/office/drawing/2010/main" xmlns=""/>
              </a:ext>
            </a:extLst>
          </a:blip>
          <a:stretch>
            <a:fillRect/>
          </a:stretch>
        </p:blipFill>
        <p:spPr>
          <a:xfrm>
            <a:off x="1869547" y="4961673"/>
            <a:ext cx="468854" cy="602867"/>
          </a:xfrm>
          <a:prstGeom prst="rect">
            <a:avLst/>
          </a:prstGeom>
        </p:spPr>
      </p:pic>
      <p:pic>
        <p:nvPicPr>
          <p:cNvPr id="62" name="Рисунок 61"/>
          <p:cNvPicPr>
            <a:picLocks noChangeAspect="1"/>
          </p:cNvPicPr>
          <p:nvPr/>
        </p:nvPicPr>
        <p:blipFill>
          <a:blip r:embed="rId27" cstate="email">
            <a:extLst>
              <a:ext uri="{28A0092B-C50C-407E-A947-70E740481C1C}">
                <a14:useLocalDpi xmlns:a14="http://schemas.microsoft.com/office/drawing/2010/main" xmlns=""/>
              </a:ext>
            </a:extLst>
          </a:blip>
          <a:stretch>
            <a:fillRect/>
          </a:stretch>
        </p:blipFill>
        <p:spPr>
          <a:xfrm>
            <a:off x="500187" y="4961673"/>
            <a:ext cx="468854" cy="602867"/>
          </a:xfrm>
          <a:prstGeom prst="rect">
            <a:avLst/>
          </a:prstGeom>
        </p:spPr>
      </p:pic>
      <p:pic>
        <p:nvPicPr>
          <p:cNvPr id="63" name="Рисунок 62"/>
          <p:cNvPicPr>
            <a:picLocks noChangeAspect="1"/>
          </p:cNvPicPr>
          <p:nvPr/>
        </p:nvPicPr>
        <p:blipFill>
          <a:blip r:embed="rId27" cstate="email">
            <a:extLst>
              <a:ext uri="{28A0092B-C50C-407E-A947-70E740481C1C}">
                <a14:useLocalDpi xmlns:a14="http://schemas.microsoft.com/office/drawing/2010/main" xmlns=""/>
              </a:ext>
            </a:extLst>
          </a:blip>
          <a:stretch>
            <a:fillRect/>
          </a:stretch>
        </p:blipFill>
        <p:spPr>
          <a:xfrm>
            <a:off x="488629" y="3720870"/>
            <a:ext cx="468854" cy="602867"/>
          </a:xfrm>
          <a:prstGeom prst="rect">
            <a:avLst/>
          </a:prstGeom>
        </p:spPr>
      </p:pic>
      <p:pic>
        <p:nvPicPr>
          <p:cNvPr id="64" name="Рисунок 63"/>
          <p:cNvPicPr>
            <a:picLocks noChangeAspect="1"/>
          </p:cNvPicPr>
          <p:nvPr/>
        </p:nvPicPr>
        <p:blipFill>
          <a:blip r:embed="rId27" cstate="email">
            <a:extLst>
              <a:ext uri="{28A0092B-C50C-407E-A947-70E740481C1C}">
                <a14:useLocalDpi xmlns:a14="http://schemas.microsoft.com/office/drawing/2010/main" xmlns=""/>
              </a:ext>
            </a:extLst>
          </a:blip>
          <a:stretch>
            <a:fillRect/>
          </a:stretch>
        </p:blipFill>
        <p:spPr>
          <a:xfrm>
            <a:off x="487169" y="2589923"/>
            <a:ext cx="468854" cy="602867"/>
          </a:xfrm>
          <a:prstGeom prst="rect">
            <a:avLst/>
          </a:prstGeom>
        </p:spPr>
      </p:pic>
      <p:sp>
        <p:nvSpPr>
          <p:cNvPr id="65" name="Прямоугольник с двумя скругленными противолежащими углами 64"/>
          <p:cNvSpPr/>
          <p:nvPr/>
        </p:nvSpPr>
        <p:spPr>
          <a:xfrm>
            <a:off x="2044183" y="3953697"/>
            <a:ext cx="1536773" cy="487680"/>
          </a:xfrm>
          <a:prstGeom prst="round2DiagRect">
            <a:avLst/>
          </a:prstGeom>
          <a:solidFill>
            <a:schemeClr val="accent1">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3333FF"/>
                </a:solidFill>
              </a:rPr>
              <a:t>Команда 2</a:t>
            </a:r>
            <a:endParaRPr lang="ru-RU" sz="2000" b="1" dirty="0">
              <a:solidFill>
                <a:srgbClr val="3333FF"/>
              </a:solidFill>
            </a:endParaRPr>
          </a:p>
        </p:txBody>
      </p:sp>
      <p:pic>
        <p:nvPicPr>
          <p:cNvPr id="66" name="Рисунок 65"/>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xmlns="">
                  <a14:imgLayer r:embed="rId29">
                    <a14:imgEffect>
                      <a14:brightnessContrast bright="40000" contrast="40000"/>
                    </a14:imgEffect>
                  </a14:imgLayer>
                </a14:imgProps>
              </a:ext>
              <a:ext uri="{28A0092B-C50C-407E-A947-70E740481C1C}">
                <a14:useLocalDpi xmlns:a14="http://schemas.microsoft.com/office/drawing/2010/main" xmlns=""/>
              </a:ext>
            </a:extLst>
          </a:blip>
          <a:stretch>
            <a:fillRect/>
          </a:stretch>
        </p:blipFill>
        <p:spPr>
          <a:xfrm>
            <a:off x="2109100" y="-13687"/>
            <a:ext cx="462922" cy="613304"/>
          </a:xfrm>
          <a:prstGeom prst="rect">
            <a:avLst/>
          </a:prstGeom>
        </p:spPr>
      </p:pic>
      <p:pic>
        <p:nvPicPr>
          <p:cNvPr id="67" name="Рисунок 66"/>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xmlns="">
                  <a14:imgLayer r:embed="rId29">
                    <a14:imgEffect>
                      <a14:brightnessContrast bright="40000" contrast="40000"/>
                    </a14:imgEffect>
                  </a14:imgLayer>
                </a14:imgProps>
              </a:ext>
              <a:ext uri="{28A0092B-C50C-407E-A947-70E740481C1C}">
                <a14:useLocalDpi xmlns:a14="http://schemas.microsoft.com/office/drawing/2010/main" xmlns=""/>
              </a:ext>
            </a:extLst>
          </a:blip>
          <a:stretch>
            <a:fillRect/>
          </a:stretch>
        </p:blipFill>
        <p:spPr>
          <a:xfrm>
            <a:off x="3377110" y="-13687"/>
            <a:ext cx="462922" cy="613304"/>
          </a:xfrm>
          <a:prstGeom prst="rect">
            <a:avLst/>
          </a:prstGeom>
        </p:spPr>
      </p:pic>
      <p:pic>
        <p:nvPicPr>
          <p:cNvPr id="68" name="Рисунок 67"/>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xmlns="">
                  <a14:imgLayer r:embed="rId29">
                    <a14:imgEffect>
                      <a14:brightnessContrast bright="40000" contrast="40000"/>
                    </a14:imgEffect>
                  </a14:imgLayer>
                </a14:imgProps>
              </a:ext>
              <a:ext uri="{28A0092B-C50C-407E-A947-70E740481C1C}">
                <a14:useLocalDpi xmlns:a14="http://schemas.microsoft.com/office/drawing/2010/main" xmlns=""/>
              </a:ext>
            </a:extLst>
          </a:blip>
          <a:stretch>
            <a:fillRect/>
          </a:stretch>
        </p:blipFill>
        <p:spPr>
          <a:xfrm>
            <a:off x="4557671" y="-13687"/>
            <a:ext cx="462922" cy="613304"/>
          </a:xfrm>
          <a:prstGeom prst="rect">
            <a:avLst/>
          </a:prstGeom>
        </p:spPr>
      </p:pic>
      <p:pic>
        <p:nvPicPr>
          <p:cNvPr id="69" name="Рисунок 68"/>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xmlns="">
                  <a14:imgLayer r:embed="rId29">
                    <a14:imgEffect>
                      <a14:brightnessContrast bright="40000" contrast="40000"/>
                    </a14:imgEffect>
                  </a14:imgLayer>
                </a14:imgProps>
              </a:ext>
              <a:ext uri="{28A0092B-C50C-407E-A947-70E740481C1C}">
                <a14:useLocalDpi xmlns:a14="http://schemas.microsoft.com/office/drawing/2010/main" xmlns=""/>
              </a:ext>
            </a:extLst>
          </a:blip>
          <a:stretch>
            <a:fillRect/>
          </a:stretch>
        </p:blipFill>
        <p:spPr>
          <a:xfrm>
            <a:off x="5790819" y="-13687"/>
            <a:ext cx="462922" cy="613304"/>
          </a:xfrm>
          <a:prstGeom prst="rect">
            <a:avLst/>
          </a:prstGeom>
        </p:spPr>
      </p:pic>
      <p:pic>
        <p:nvPicPr>
          <p:cNvPr id="70" name="Рисунок 69"/>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xmlns="">
                  <a14:imgLayer r:embed="rId29">
                    <a14:imgEffect>
                      <a14:brightnessContrast bright="40000" contrast="40000"/>
                    </a14:imgEffect>
                  </a14:imgLayer>
                </a14:imgProps>
              </a:ext>
              <a:ext uri="{28A0092B-C50C-407E-A947-70E740481C1C}">
                <a14:useLocalDpi xmlns:a14="http://schemas.microsoft.com/office/drawing/2010/main" xmlns=""/>
              </a:ext>
            </a:extLst>
          </a:blip>
          <a:stretch>
            <a:fillRect/>
          </a:stretch>
        </p:blipFill>
        <p:spPr>
          <a:xfrm>
            <a:off x="7007031" y="-13687"/>
            <a:ext cx="462922" cy="613304"/>
          </a:xfrm>
          <a:prstGeom prst="rect">
            <a:avLst/>
          </a:prstGeom>
        </p:spPr>
      </p:pic>
      <p:pic>
        <p:nvPicPr>
          <p:cNvPr id="71" name="Рисунок 70"/>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xmlns="">
                  <a14:imgLayer r:embed="rId29">
                    <a14:imgEffect>
                      <a14:brightnessContrast bright="40000" contrast="40000"/>
                    </a14:imgEffect>
                  </a14:imgLayer>
                </a14:imgProps>
              </a:ext>
              <a:ext uri="{28A0092B-C50C-407E-A947-70E740481C1C}">
                <a14:useLocalDpi xmlns:a14="http://schemas.microsoft.com/office/drawing/2010/main" xmlns=""/>
              </a:ext>
            </a:extLst>
          </a:blip>
          <a:stretch>
            <a:fillRect/>
          </a:stretch>
        </p:blipFill>
        <p:spPr>
          <a:xfrm>
            <a:off x="8192033" y="-13687"/>
            <a:ext cx="462922" cy="613304"/>
          </a:xfrm>
          <a:prstGeom prst="rect">
            <a:avLst/>
          </a:prstGeom>
        </p:spPr>
      </p:pic>
      <p:pic>
        <p:nvPicPr>
          <p:cNvPr id="72" name="Рисунок 71"/>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xmlns="">
                  <a14:imgLayer r:embed="rId29">
                    <a14:imgEffect>
                      <a14:brightnessContrast bright="40000" contrast="40000"/>
                    </a14:imgEffect>
                  </a14:imgLayer>
                </a14:imgProps>
              </a:ext>
              <a:ext uri="{28A0092B-C50C-407E-A947-70E740481C1C}">
                <a14:useLocalDpi xmlns:a14="http://schemas.microsoft.com/office/drawing/2010/main" xmlns=""/>
              </a:ext>
            </a:extLst>
          </a:blip>
          <a:stretch>
            <a:fillRect/>
          </a:stretch>
        </p:blipFill>
        <p:spPr>
          <a:xfrm>
            <a:off x="9414172" y="-13687"/>
            <a:ext cx="462922" cy="613304"/>
          </a:xfrm>
          <a:prstGeom prst="rect">
            <a:avLst/>
          </a:prstGeom>
        </p:spPr>
      </p:pic>
      <p:pic>
        <p:nvPicPr>
          <p:cNvPr id="73" name="Рисунок 72"/>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xmlns="">
                  <a14:imgLayer r:embed="rId29">
                    <a14:imgEffect>
                      <a14:brightnessContrast bright="40000" contrast="40000"/>
                    </a14:imgEffect>
                  </a14:imgLayer>
                </a14:imgProps>
              </a:ext>
              <a:ext uri="{28A0092B-C50C-407E-A947-70E740481C1C}">
                <a14:useLocalDpi xmlns:a14="http://schemas.microsoft.com/office/drawing/2010/main" xmlns=""/>
              </a:ext>
            </a:extLst>
          </a:blip>
          <a:stretch>
            <a:fillRect/>
          </a:stretch>
        </p:blipFill>
        <p:spPr>
          <a:xfrm>
            <a:off x="10621850" y="-13687"/>
            <a:ext cx="462922" cy="613304"/>
          </a:xfrm>
          <a:prstGeom prst="rect">
            <a:avLst/>
          </a:prstGeom>
        </p:spPr>
      </p:pic>
      <p:pic>
        <p:nvPicPr>
          <p:cNvPr id="74" name="Рисунок 73"/>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xmlns="">
                  <a14:imgLayer r:embed="rId29">
                    <a14:imgEffect>
                      <a14:brightnessContrast bright="40000" contrast="40000"/>
                    </a14:imgEffect>
                  </a14:imgLayer>
                </a14:imgProps>
              </a:ext>
              <a:ext uri="{28A0092B-C50C-407E-A947-70E740481C1C}">
                <a14:useLocalDpi xmlns:a14="http://schemas.microsoft.com/office/drawing/2010/main" xmlns=""/>
              </a:ext>
            </a:extLst>
          </a:blip>
          <a:stretch>
            <a:fillRect/>
          </a:stretch>
        </p:blipFill>
        <p:spPr>
          <a:xfrm>
            <a:off x="10621850" y="1276488"/>
            <a:ext cx="462922" cy="613304"/>
          </a:xfrm>
          <a:prstGeom prst="rect">
            <a:avLst/>
          </a:prstGeom>
        </p:spPr>
      </p:pic>
      <p:pic>
        <p:nvPicPr>
          <p:cNvPr id="75" name="Рисунок 74"/>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xmlns="">
                  <a14:imgLayer r:embed="rId29">
                    <a14:imgEffect>
                      <a14:brightnessContrast bright="40000" contrast="40000"/>
                    </a14:imgEffect>
                  </a14:imgLayer>
                </a14:imgProps>
              </a:ext>
              <a:ext uri="{28A0092B-C50C-407E-A947-70E740481C1C}">
                <a14:useLocalDpi xmlns:a14="http://schemas.microsoft.com/office/drawing/2010/main" xmlns=""/>
              </a:ext>
            </a:extLst>
          </a:blip>
          <a:stretch>
            <a:fillRect/>
          </a:stretch>
        </p:blipFill>
        <p:spPr>
          <a:xfrm>
            <a:off x="10621850" y="2549287"/>
            <a:ext cx="462922" cy="613304"/>
          </a:xfrm>
          <a:prstGeom prst="rect">
            <a:avLst/>
          </a:prstGeom>
        </p:spPr>
      </p:pic>
      <p:pic>
        <p:nvPicPr>
          <p:cNvPr id="76" name="Рисунок 75"/>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xmlns="">
                  <a14:imgLayer r:embed="rId29">
                    <a14:imgEffect>
                      <a14:brightnessContrast bright="40000" contrast="40000"/>
                    </a14:imgEffect>
                  </a14:imgLayer>
                </a14:imgProps>
              </a:ext>
              <a:ext uri="{28A0092B-C50C-407E-A947-70E740481C1C}">
                <a14:useLocalDpi xmlns:a14="http://schemas.microsoft.com/office/drawing/2010/main" xmlns=""/>
              </a:ext>
            </a:extLst>
          </a:blip>
          <a:stretch>
            <a:fillRect/>
          </a:stretch>
        </p:blipFill>
        <p:spPr>
          <a:xfrm>
            <a:off x="10621850" y="3815481"/>
            <a:ext cx="462922" cy="613304"/>
          </a:xfrm>
          <a:prstGeom prst="rect">
            <a:avLst/>
          </a:prstGeom>
        </p:spPr>
      </p:pic>
      <p:pic>
        <p:nvPicPr>
          <p:cNvPr id="77" name="Рисунок 76"/>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xmlns="">
                  <a14:imgLayer r:embed="rId29">
                    <a14:imgEffect>
                      <a14:brightnessContrast bright="40000" contrast="40000"/>
                    </a14:imgEffect>
                  </a14:imgLayer>
                </a14:imgProps>
              </a:ext>
              <a:ext uri="{28A0092B-C50C-407E-A947-70E740481C1C}">
                <a14:useLocalDpi xmlns:a14="http://schemas.microsoft.com/office/drawing/2010/main" xmlns=""/>
              </a:ext>
            </a:extLst>
          </a:blip>
          <a:stretch>
            <a:fillRect/>
          </a:stretch>
        </p:blipFill>
        <p:spPr>
          <a:xfrm>
            <a:off x="10634868" y="4961673"/>
            <a:ext cx="462922" cy="613304"/>
          </a:xfrm>
          <a:prstGeom prst="rect">
            <a:avLst/>
          </a:prstGeom>
        </p:spPr>
      </p:pic>
      <p:pic>
        <p:nvPicPr>
          <p:cNvPr id="78" name="Рисунок 77"/>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xmlns="">
                  <a14:imgLayer r:embed="rId29">
                    <a14:imgEffect>
                      <a14:brightnessContrast bright="40000" contrast="40000"/>
                    </a14:imgEffect>
                  </a14:imgLayer>
                </a14:imgProps>
              </a:ext>
              <a:ext uri="{28A0092B-C50C-407E-A947-70E740481C1C}">
                <a14:useLocalDpi xmlns:a14="http://schemas.microsoft.com/office/drawing/2010/main" xmlns=""/>
              </a:ext>
            </a:extLst>
          </a:blip>
          <a:stretch>
            <a:fillRect/>
          </a:stretch>
        </p:blipFill>
        <p:spPr>
          <a:xfrm>
            <a:off x="9494774" y="4961673"/>
            <a:ext cx="462922" cy="613304"/>
          </a:xfrm>
          <a:prstGeom prst="rect">
            <a:avLst/>
          </a:prstGeom>
        </p:spPr>
      </p:pic>
      <p:pic>
        <p:nvPicPr>
          <p:cNvPr id="79" name="Рисунок 78"/>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xmlns="">
                  <a14:imgLayer r:embed="rId29">
                    <a14:imgEffect>
                      <a14:brightnessContrast bright="40000" contrast="40000"/>
                    </a14:imgEffect>
                  </a14:imgLayer>
                </a14:imgProps>
              </a:ext>
              <a:ext uri="{28A0092B-C50C-407E-A947-70E740481C1C}">
                <a14:useLocalDpi xmlns:a14="http://schemas.microsoft.com/office/drawing/2010/main" xmlns=""/>
              </a:ext>
            </a:extLst>
          </a:blip>
          <a:stretch>
            <a:fillRect/>
          </a:stretch>
        </p:blipFill>
        <p:spPr>
          <a:xfrm>
            <a:off x="8203821" y="4961673"/>
            <a:ext cx="462922" cy="613304"/>
          </a:xfrm>
          <a:prstGeom prst="rect">
            <a:avLst/>
          </a:prstGeom>
        </p:spPr>
      </p:pic>
      <p:pic>
        <p:nvPicPr>
          <p:cNvPr id="80" name="Рисунок 79"/>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xmlns="">
                  <a14:imgLayer r:embed="rId29">
                    <a14:imgEffect>
                      <a14:brightnessContrast bright="40000" contrast="40000"/>
                    </a14:imgEffect>
                  </a14:imgLayer>
                </a14:imgProps>
              </a:ext>
              <a:ext uri="{28A0092B-C50C-407E-A947-70E740481C1C}">
                <a14:useLocalDpi xmlns:a14="http://schemas.microsoft.com/office/drawing/2010/main" xmlns=""/>
              </a:ext>
            </a:extLst>
          </a:blip>
          <a:stretch>
            <a:fillRect/>
          </a:stretch>
        </p:blipFill>
        <p:spPr>
          <a:xfrm>
            <a:off x="6991203" y="4961673"/>
            <a:ext cx="462922" cy="613304"/>
          </a:xfrm>
          <a:prstGeom prst="rect">
            <a:avLst/>
          </a:prstGeom>
        </p:spPr>
      </p:pic>
      <p:pic>
        <p:nvPicPr>
          <p:cNvPr id="81" name="Рисунок 80"/>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xmlns="">
                  <a14:imgLayer r:embed="rId29">
                    <a14:imgEffect>
                      <a14:brightnessContrast bright="40000" contrast="40000"/>
                    </a14:imgEffect>
                  </a14:imgLayer>
                </a14:imgProps>
              </a:ext>
              <a:ext uri="{28A0092B-C50C-407E-A947-70E740481C1C}">
                <a14:useLocalDpi xmlns:a14="http://schemas.microsoft.com/office/drawing/2010/main" xmlns=""/>
              </a:ext>
            </a:extLst>
          </a:blip>
          <a:stretch>
            <a:fillRect/>
          </a:stretch>
        </p:blipFill>
        <p:spPr>
          <a:xfrm>
            <a:off x="5782655" y="4961673"/>
            <a:ext cx="462922" cy="613304"/>
          </a:xfrm>
          <a:prstGeom prst="rect">
            <a:avLst/>
          </a:prstGeom>
        </p:spPr>
      </p:pic>
      <p:pic>
        <p:nvPicPr>
          <p:cNvPr id="82" name="Рисунок 81"/>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xmlns="">
                  <a14:imgLayer r:embed="rId29">
                    <a14:imgEffect>
                      <a14:brightnessContrast bright="40000" contrast="40000"/>
                    </a14:imgEffect>
                  </a14:imgLayer>
                </a14:imgProps>
              </a:ext>
              <a:ext uri="{28A0092B-C50C-407E-A947-70E740481C1C}">
                <a14:useLocalDpi xmlns:a14="http://schemas.microsoft.com/office/drawing/2010/main" xmlns=""/>
              </a:ext>
            </a:extLst>
          </a:blip>
          <a:stretch>
            <a:fillRect/>
          </a:stretch>
        </p:blipFill>
        <p:spPr>
          <a:xfrm>
            <a:off x="4585790" y="4961673"/>
            <a:ext cx="462922" cy="613304"/>
          </a:xfrm>
          <a:prstGeom prst="rect">
            <a:avLst/>
          </a:prstGeom>
        </p:spPr>
      </p:pic>
      <p:pic>
        <p:nvPicPr>
          <p:cNvPr id="83" name="Рисунок 82"/>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xmlns="">
                  <a14:imgLayer r:embed="rId29">
                    <a14:imgEffect>
                      <a14:brightnessContrast bright="40000" contrast="40000"/>
                    </a14:imgEffect>
                  </a14:imgLayer>
                </a14:imgProps>
              </a:ext>
              <a:ext uri="{28A0092B-C50C-407E-A947-70E740481C1C}">
                <a14:useLocalDpi xmlns:a14="http://schemas.microsoft.com/office/drawing/2010/main" xmlns=""/>
              </a:ext>
            </a:extLst>
          </a:blip>
          <a:stretch>
            <a:fillRect/>
          </a:stretch>
        </p:blipFill>
        <p:spPr>
          <a:xfrm>
            <a:off x="3288188" y="4961673"/>
            <a:ext cx="462922" cy="613304"/>
          </a:xfrm>
          <a:prstGeom prst="rect">
            <a:avLst/>
          </a:prstGeom>
        </p:spPr>
      </p:pic>
      <p:pic>
        <p:nvPicPr>
          <p:cNvPr id="84" name="Рисунок 83"/>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xmlns="">
                  <a14:imgLayer r:embed="rId29">
                    <a14:imgEffect>
                      <a14:brightnessContrast bright="40000" contrast="40000"/>
                    </a14:imgEffect>
                  </a14:imgLayer>
                </a14:imgProps>
              </a:ext>
              <a:ext uri="{28A0092B-C50C-407E-A947-70E740481C1C}">
                <a14:useLocalDpi xmlns:a14="http://schemas.microsoft.com/office/drawing/2010/main" xmlns=""/>
              </a:ext>
            </a:extLst>
          </a:blip>
          <a:stretch>
            <a:fillRect/>
          </a:stretch>
        </p:blipFill>
        <p:spPr>
          <a:xfrm>
            <a:off x="2179160" y="4961673"/>
            <a:ext cx="462922" cy="613304"/>
          </a:xfrm>
          <a:prstGeom prst="rect">
            <a:avLst/>
          </a:prstGeom>
        </p:spPr>
      </p:pic>
      <p:pic>
        <p:nvPicPr>
          <p:cNvPr id="85" name="Рисунок 84"/>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xmlns="">
                  <a14:imgLayer r:embed="rId29">
                    <a14:imgEffect>
                      <a14:brightnessContrast bright="40000" contrast="40000"/>
                    </a14:imgEffect>
                  </a14:imgLayer>
                </a14:imgProps>
              </a:ext>
              <a:ext uri="{28A0092B-C50C-407E-A947-70E740481C1C}">
                <a14:useLocalDpi xmlns:a14="http://schemas.microsoft.com/office/drawing/2010/main" xmlns=""/>
              </a:ext>
            </a:extLst>
          </a:blip>
          <a:stretch>
            <a:fillRect/>
          </a:stretch>
        </p:blipFill>
        <p:spPr>
          <a:xfrm>
            <a:off x="821423" y="4961673"/>
            <a:ext cx="462922" cy="613304"/>
          </a:xfrm>
          <a:prstGeom prst="rect">
            <a:avLst/>
          </a:prstGeom>
        </p:spPr>
      </p:pic>
      <p:pic>
        <p:nvPicPr>
          <p:cNvPr id="86" name="Рисунок 85"/>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xmlns="">
                  <a14:imgLayer r:embed="rId29">
                    <a14:imgEffect>
                      <a14:brightnessContrast bright="40000" contrast="40000"/>
                    </a14:imgEffect>
                  </a14:imgLayer>
                </a14:imgProps>
              </a:ext>
              <a:ext uri="{28A0092B-C50C-407E-A947-70E740481C1C}">
                <a14:useLocalDpi xmlns:a14="http://schemas.microsoft.com/office/drawing/2010/main" xmlns=""/>
              </a:ext>
            </a:extLst>
          </a:blip>
          <a:stretch>
            <a:fillRect/>
          </a:stretch>
        </p:blipFill>
        <p:spPr>
          <a:xfrm>
            <a:off x="783694" y="3734697"/>
            <a:ext cx="462922" cy="613304"/>
          </a:xfrm>
          <a:prstGeom prst="rect">
            <a:avLst/>
          </a:prstGeom>
        </p:spPr>
      </p:pic>
      <p:pic>
        <p:nvPicPr>
          <p:cNvPr id="87" name="Рисунок 86"/>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xmlns="">
                  <a14:imgLayer r:embed="rId29">
                    <a14:imgEffect>
                      <a14:brightnessContrast bright="40000" contrast="40000"/>
                    </a14:imgEffect>
                  </a14:imgLayer>
                </a14:imgProps>
              </a:ext>
              <a:ext uri="{28A0092B-C50C-407E-A947-70E740481C1C}">
                <a14:useLocalDpi xmlns:a14="http://schemas.microsoft.com/office/drawing/2010/main" xmlns=""/>
              </a:ext>
            </a:extLst>
          </a:blip>
          <a:stretch>
            <a:fillRect/>
          </a:stretch>
        </p:blipFill>
        <p:spPr>
          <a:xfrm>
            <a:off x="776922" y="2595293"/>
            <a:ext cx="462922" cy="613304"/>
          </a:xfrm>
          <a:prstGeom prst="rect">
            <a:avLst/>
          </a:prstGeom>
        </p:spPr>
      </p:pic>
    </p:spTree>
    <p:extLst>
      <p:ext uri="{BB962C8B-B14F-4D97-AF65-F5344CB8AC3E}">
        <p14:creationId xmlns:p14="http://schemas.microsoft.com/office/powerpoint/2010/main" xmlns="" val="2492790200"/>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500" fill="hold"/>
                                        <p:tgtEl>
                                          <p:spTgt spid="3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11" restart="whenNotActive" fill="hold" evtFilter="cancelBubble" nodeType="interactiveSeq">
                <p:stCondLst>
                  <p:cond evt="onClick" delay="0">
                    <p:tgtEl>
                      <p:spTgt spid="42"/>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5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5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5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56"/>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5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5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5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60"/>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61"/>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62"/>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63"/>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64"/>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100" restart="whenNotActive" fill="hold" evtFilter="cancelBubble" nodeType="interactiveSeq">
                <p:stCondLst>
                  <p:cond evt="onClick" delay="0">
                    <p:tgtEl>
                      <p:spTgt spid="65"/>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6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6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68"/>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69"/>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70"/>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71"/>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7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73"/>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74"/>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75"/>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76"/>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77"/>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78"/>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79"/>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80"/>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81"/>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nodeType="clickEffect">
                                  <p:stCondLst>
                                    <p:cond delay="0"/>
                                  </p:stCondLst>
                                  <p:childTnLst>
                                    <p:set>
                                      <p:cBhvr>
                                        <p:cTn id="168" dur="1" fill="hold">
                                          <p:stCondLst>
                                            <p:cond delay="0"/>
                                          </p:stCondLst>
                                        </p:cTn>
                                        <p:tgtEl>
                                          <p:spTgt spid="82"/>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nodeType="clickEffect">
                                  <p:stCondLst>
                                    <p:cond delay="0"/>
                                  </p:stCondLst>
                                  <p:childTnLst>
                                    <p:set>
                                      <p:cBhvr>
                                        <p:cTn id="172" dur="1" fill="hold">
                                          <p:stCondLst>
                                            <p:cond delay="0"/>
                                          </p:stCondLst>
                                        </p:cTn>
                                        <p:tgtEl>
                                          <p:spTgt spid="83"/>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nodeType="clickEffect">
                                  <p:stCondLst>
                                    <p:cond delay="0"/>
                                  </p:stCondLst>
                                  <p:childTnLst>
                                    <p:set>
                                      <p:cBhvr>
                                        <p:cTn id="176" dur="1" fill="hold">
                                          <p:stCondLst>
                                            <p:cond delay="0"/>
                                          </p:stCondLst>
                                        </p:cTn>
                                        <p:tgtEl>
                                          <p:spTgt spid="84"/>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nodeType="clickEffect">
                                  <p:stCondLst>
                                    <p:cond delay="0"/>
                                  </p:stCondLst>
                                  <p:childTnLst>
                                    <p:set>
                                      <p:cBhvr>
                                        <p:cTn id="180" dur="1" fill="hold">
                                          <p:stCondLst>
                                            <p:cond delay="0"/>
                                          </p:stCondLst>
                                        </p:cTn>
                                        <p:tgtEl>
                                          <p:spTgt spid="85"/>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nodeType="clickEffect">
                                  <p:stCondLst>
                                    <p:cond delay="0"/>
                                  </p:stCondLst>
                                  <p:childTnLst>
                                    <p:set>
                                      <p:cBhvr>
                                        <p:cTn id="184" dur="1" fill="hold">
                                          <p:stCondLst>
                                            <p:cond delay="0"/>
                                          </p:stCondLst>
                                        </p:cTn>
                                        <p:tgtEl>
                                          <p:spTgt spid="86"/>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nodeType="clickEffect">
                                  <p:stCondLst>
                                    <p:cond delay="0"/>
                                  </p:stCondLst>
                                  <p:childTnLst>
                                    <p:set>
                                      <p:cBhvr>
                                        <p:cTn id="188" dur="1" fill="hold">
                                          <p:stCondLst>
                                            <p:cond delay="0"/>
                                          </p:stCondLst>
                                        </p:cTn>
                                        <p:tgtEl>
                                          <p:spTgt spid="87"/>
                                        </p:tgtEl>
                                        <p:attrNameLst>
                                          <p:attrName>style.visibility</p:attrName>
                                        </p:attrNameLst>
                                      </p:cBhvr>
                                      <p:to>
                                        <p:strVal val="visible"/>
                                      </p:to>
                                    </p:set>
                                  </p:childTnLst>
                                </p:cTn>
                              </p:par>
                            </p:childTnLst>
                          </p:cTn>
                        </p:par>
                      </p:childTnLst>
                    </p:cTn>
                  </p:par>
                </p:childTnLst>
              </p:cTn>
              <p:nextCondLst>
                <p:cond evt="onClick" delay="0">
                  <p:tgtEl>
                    <p:spTgt spid="6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9966FF"/>
            </a:solidFill>
            <a:ln>
              <a:solidFill>
                <a:schemeClr val="accent1"/>
              </a:solid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kumimoji="0" lang="ru-RU" sz="6000" b="1" i="0" u="none" strike="noStrike" kern="0" cap="none" spc="0" normalizeH="0" baseline="0" noProof="0" dirty="0" smtClean="0">
                  <a:ln>
                    <a:noFill/>
                  </a:ln>
                  <a:solidFill>
                    <a:schemeClr val="bg1"/>
                  </a:solidFill>
                  <a:effectLst/>
                  <a:uLnTx/>
                  <a:uFillTx/>
                  <a:latin typeface="Arial"/>
                  <a:ea typeface="Arial"/>
                  <a:cs typeface="Arial"/>
                  <a:sym typeface="Arial"/>
                </a:rPr>
                <a:t>1</a:t>
              </a:r>
              <a:endParaRPr kumimoji="0" sz="60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9966FF"/>
            </a:solidFill>
            <a:ln>
              <a:solidFill>
                <a:schemeClr val="accent1"/>
              </a:solid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100" b="0" i="0" u="none" strike="noStrike" kern="0" cap="none" spc="0" normalizeH="0" baseline="0" noProof="0" dirty="0" smtClean="0">
                  <a:ln>
                    <a:noFill/>
                  </a:ln>
                  <a:solidFill>
                    <a:srgbClr val="FFFFFF"/>
                  </a:solidFill>
                  <a:effectLst/>
                  <a:uLnTx/>
                  <a:uFillTx/>
                  <a:latin typeface="Boogaloo"/>
                  <a:ea typeface="Boogaloo"/>
                  <a:cs typeface="Boogaloo"/>
                  <a:sym typeface="Boogaloo"/>
                </a:rPr>
                <a:t>Ответ </a:t>
              </a:r>
              <a:endParaRPr kumimoji="0" sz="3100" b="0" i="0" u="none" strike="noStrike" kern="0" cap="none" spc="0" normalizeH="0" baseline="0" noProof="0" dirty="0">
                <a:ln>
                  <a:noFill/>
                </a:ln>
                <a:solidFill>
                  <a:srgbClr val="FFFFFF"/>
                </a:solidFill>
                <a:effectLst/>
                <a:uLnTx/>
                <a:uFillTx/>
                <a:latin typeface="Boogaloo"/>
                <a:ea typeface="Boogaloo"/>
                <a:cs typeface="Boogaloo"/>
                <a:sym typeface="Boogaloo"/>
              </a:endParaRPr>
            </a:p>
          </p:txBody>
        </p:sp>
      </p:grpSp>
      <p:pic>
        <p:nvPicPr>
          <p:cNvPr id="22" name="Рисунок 21">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4" name="TextBox 3"/>
          <p:cNvSpPr txBox="1"/>
          <p:nvPr/>
        </p:nvSpPr>
        <p:spPr>
          <a:xfrm>
            <a:off x="1740473" y="2711375"/>
            <a:ext cx="3065929" cy="1323439"/>
          </a:xfrm>
          <a:prstGeom prst="rect">
            <a:avLst/>
          </a:prstGeom>
          <a:noFill/>
        </p:spPr>
        <p:txBody>
          <a:bodyPr wrap="square" rtlCol="0">
            <a:spAutoFit/>
          </a:bodyPr>
          <a:lstStyle/>
          <a:p>
            <a:pPr algn="ctr"/>
            <a:r>
              <a:rPr lang="ru-RU" sz="4000" b="1" dirty="0" smtClean="0">
                <a:solidFill>
                  <a:srgbClr val="3366FF"/>
                </a:solidFill>
              </a:rPr>
              <a:t>Что такое причастие?</a:t>
            </a:r>
            <a:endParaRPr lang="ru-RU" sz="4000" b="1" dirty="0">
              <a:solidFill>
                <a:srgbClr val="3366FF"/>
              </a:solidFill>
            </a:endParaRPr>
          </a:p>
        </p:txBody>
      </p:sp>
      <p:grpSp>
        <p:nvGrpSpPr>
          <p:cNvPr id="11" name="Группа 10"/>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9966FF"/>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 name="TextBox 9"/>
            <p:cNvSpPr txBox="1"/>
            <p:nvPr/>
          </p:nvSpPr>
          <p:spPr>
            <a:xfrm>
              <a:off x="6435441" y="1091179"/>
              <a:ext cx="4265400" cy="4832092"/>
            </a:xfrm>
            <a:prstGeom prst="rect">
              <a:avLst/>
            </a:prstGeom>
            <a:noFill/>
          </p:spPr>
          <p:txBody>
            <a:bodyPr wrap="square" rtlCol="0">
              <a:spAutoFit/>
            </a:bodyPr>
            <a:lstStyle/>
            <a:p>
              <a:pPr algn="ctr"/>
              <a:r>
                <a:rPr lang="ru-RU" sz="2800" b="1" dirty="0" smtClean="0">
                  <a:solidFill>
                    <a:schemeClr val="bg1"/>
                  </a:solidFill>
                </a:rPr>
                <a:t>Причастие – самостоятельная часть речи, обозначает временной признак по действию, отвечает на вопросы какой? что делающий?, </a:t>
              </a:r>
            </a:p>
            <a:p>
              <a:pPr algn="ctr"/>
              <a:r>
                <a:rPr lang="ru-RU" sz="2800" b="1" dirty="0" smtClean="0">
                  <a:solidFill>
                    <a:schemeClr val="bg1"/>
                  </a:solidFill>
                </a:rPr>
                <a:t>в предложении может быть любым членом, но чаще всего определением.</a:t>
              </a:r>
              <a:endParaRPr lang="ru-RU" sz="2800" b="1" dirty="0">
                <a:solidFill>
                  <a:schemeClr val="bg1"/>
                </a:solidFill>
              </a:endParaRPr>
            </a:p>
          </p:txBody>
        </p:sp>
      </p:grpSp>
    </p:spTree>
    <p:extLst>
      <p:ext uri="{BB962C8B-B14F-4D97-AF65-F5344CB8AC3E}">
        <p14:creationId xmlns:p14="http://schemas.microsoft.com/office/powerpoint/2010/main" xmlns="" val="369005838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6FA8DC"/>
            </a:solidFill>
            <a:ln>
              <a:no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2</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chemeClr val="accent1"/>
            </a:solidFill>
            <a:ln>
              <a:no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452625" y="2110507"/>
            <a:ext cx="3886199" cy="3170099"/>
          </a:xfrm>
          <a:prstGeom prst="rect">
            <a:avLst/>
          </a:prstGeom>
          <a:noFill/>
        </p:spPr>
        <p:txBody>
          <a:bodyPr wrap="square" rtlCol="0">
            <a:spAutoFit/>
          </a:bodyPr>
          <a:lstStyle/>
          <a:p>
            <a:pPr algn="ctr"/>
            <a:r>
              <a:rPr lang="ru-RU" sz="4000" b="1" dirty="0" smtClean="0">
                <a:solidFill>
                  <a:srgbClr val="3366FF"/>
                </a:solidFill>
              </a:rPr>
              <a:t>Каким способом </a:t>
            </a:r>
            <a:r>
              <a:rPr lang="ru-RU" sz="4000" b="1" dirty="0">
                <a:solidFill>
                  <a:srgbClr val="3366FF"/>
                </a:solidFill>
              </a:rPr>
              <a:t>и от каких частей </a:t>
            </a:r>
            <a:r>
              <a:rPr lang="ru-RU" sz="4000" b="1" dirty="0" smtClean="0">
                <a:solidFill>
                  <a:srgbClr val="3366FF"/>
                </a:solidFill>
              </a:rPr>
              <a:t>речи образуется причастие?</a:t>
            </a:r>
            <a:endParaRPr lang="ru-RU" sz="40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3" name="Группа 2"/>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chemeClr val="accent1"/>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2" name="TextBox 11"/>
            <p:cNvSpPr txBox="1"/>
            <p:nvPr/>
          </p:nvSpPr>
          <p:spPr>
            <a:xfrm>
              <a:off x="6580341" y="2110507"/>
              <a:ext cx="4120500" cy="2862322"/>
            </a:xfrm>
            <a:prstGeom prst="rect">
              <a:avLst/>
            </a:prstGeom>
            <a:noFill/>
          </p:spPr>
          <p:txBody>
            <a:bodyPr wrap="square" rtlCol="0">
              <a:spAutoFit/>
            </a:bodyPr>
            <a:lstStyle/>
            <a:p>
              <a:pPr algn="ctr"/>
              <a:r>
                <a:rPr lang="ru-RU" sz="3600" b="1" dirty="0" smtClean="0">
                  <a:solidFill>
                    <a:schemeClr val="bg1"/>
                  </a:solidFill>
                </a:rPr>
                <a:t>Причастие образуется только суффиксальным способом и только от глаголов.</a:t>
              </a:r>
              <a:endParaRPr lang="ru-RU" sz="3600" b="1" dirty="0">
                <a:solidFill>
                  <a:schemeClr val="bg1"/>
                </a:solidFill>
              </a:endParaRPr>
            </a:p>
          </p:txBody>
        </p:sp>
      </p:grpSp>
    </p:spTree>
    <p:extLst>
      <p:ext uri="{BB962C8B-B14F-4D97-AF65-F5344CB8AC3E}">
        <p14:creationId xmlns:p14="http://schemas.microsoft.com/office/powerpoint/2010/main" xmlns="" val="12610202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00B050"/>
            </a:solidFill>
            <a:ln>
              <a:solidFill>
                <a:srgbClr val="00B050"/>
              </a:solid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3</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00B050"/>
            </a:solidFill>
            <a:ln>
              <a:solidFill>
                <a:srgbClr val="00B050"/>
              </a:solid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443425" y="2666192"/>
            <a:ext cx="3886199" cy="1323439"/>
          </a:xfrm>
          <a:prstGeom prst="rect">
            <a:avLst/>
          </a:prstGeom>
          <a:noFill/>
        </p:spPr>
        <p:txBody>
          <a:bodyPr wrap="square" rtlCol="0">
            <a:spAutoFit/>
          </a:bodyPr>
          <a:lstStyle/>
          <a:p>
            <a:pPr algn="ctr"/>
            <a:r>
              <a:rPr lang="ru-RU" sz="4000" b="1" dirty="0" smtClean="0">
                <a:solidFill>
                  <a:srgbClr val="3366FF"/>
                </a:solidFill>
              </a:rPr>
              <a:t>Как изменяется причастие?</a:t>
            </a:r>
            <a:endParaRPr lang="ru-RU" sz="40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3" name="Группа 2"/>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00B050"/>
              </a:solidFill>
              <a:ln w="381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2" name="TextBox 11"/>
            <p:cNvSpPr txBox="1"/>
            <p:nvPr/>
          </p:nvSpPr>
          <p:spPr>
            <a:xfrm>
              <a:off x="6580341" y="1799065"/>
              <a:ext cx="4120500" cy="3416320"/>
            </a:xfrm>
            <a:prstGeom prst="rect">
              <a:avLst/>
            </a:prstGeom>
            <a:noFill/>
          </p:spPr>
          <p:txBody>
            <a:bodyPr wrap="square" rtlCol="0">
              <a:spAutoFit/>
            </a:bodyPr>
            <a:lstStyle/>
            <a:p>
              <a:pPr algn="ctr"/>
              <a:r>
                <a:rPr lang="ru-RU" sz="3600" b="1" dirty="0" smtClean="0">
                  <a:solidFill>
                    <a:schemeClr val="bg1"/>
                  </a:solidFill>
                </a:rPr>
                <a:t>Причастие изменяется как прилагательное </a:t>
              </a:r>
            </a:p>
            <a:p>
              <a:pPr algn="ctr"/>
              <a:r>
                <a:rPr lang="ru-RU" sz="3600" b="1" dirty="0" smtClean="0">
                  <a:solidFill>
                    <a:schemeClr val="bg1"/>
                  </a:solidFill>
                </a:rPr>
                <a:t>(по падежам, числам, родам в </a:t>
              </a:r>
              <a:r>
                <a:rPr lang="ru-RU" sz="3600" b="1" dirty="0" err="1" smtClean="0">
                  <a:solidFill>
                    <a:schemeClr val="bg1"/>
                  </a:solidFill>
                </a:rPr>
                <a:t>ед.ч</a:t>
              </a:r>
              <a:r>
                <a:rPr lang="ru-RU" sz="3600" b="1" dirty="0" smtClean="0">
                  <a:solidFill>
                    <a:schemeClr val="bg1"/>
                  </a:solidFill>
                </a:rPr>
                <a:t>.).</a:t>
              </a:r>
              <a:endParaRPr lang="ru-RU" sz="3600" b="1" dirty="0">
                <a:solidFill>
                  <a:schemeClr val="bg1"/>
                </a:solidFill>
              </a:endParaRPr>
            </a:p>
          </p:txBody>
        </p:sp>
      </p:grpSp>
    </p:spTree>
    <p:extLst>
      <p:ext uri="{BB962C8B-B14F-4D97-AF65-F5344CB8AC3E}">
        <p14:creationId xmlns:p14="http://schemas.microsoft.com/office/powerpoint/2010/main" xmlns="" val="59991741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FFC000"/>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kumimoji="0" lang="ru-RU" sz="6000" b="1" i="0" u="none" strike="noStrike" kern="0" cap="none" spc="0" normalizeH="0" baseline="0" noProof="0" dirty="0" smtClean="0">
                  <a:ln>
                    <a:noFill/>
                  </a:ln>
                  <a:solidFill>
                    <a:schemeClr val="bg1"/>
                  </a:solidFill>
                  <a:effectLst/>
                  <a:uLnTx/>
                  <a:uFillTx/>
                  <a:latin typeface="Arial"/>
                  <a:ea typeface="Arial"/>
                  <a:cs typeface="Arial"/>
                  <a:sym typeface="Arial"/>
                </a:rPr>
                <a:t>4</a:t>
              </a:r>
              <a:endParaRPr kumimoji="0" sz="60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FFC000"/>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100" b="0" i="0" u="none" strike="noStrike" kern="0" cap="none" spc="0" normalizeH="0" baseline="0" noProof="0" dirty="0" smtClean="0">
                  <a:ln>
                    <a:noFill/>
                  </a:ln>
                  <a:solidFill>
                    <a:srgbClr val="FFFFFF"/>
                  </a:solidFill>
                  <a:effectLst/>
                  <a:uLnTx/>
                  <a:uFillTx/>
                  <a:latin typeface="Boogaloo"/>
                  <a:ea typeface="Boogaloo"/>
                  <a:cs typeface="Boogaloo"/>
                  <a:sym typeface="Boogaloo"/>
                </a:rPr>
                <a:t>Ответ </a:t>
              </a:r>
              <a:endParaRPr kumimoji="0" sz="3100" b="0" i="0" u="none" strike="noStrike" kern="0" cap="none" spc="0" normalizeH="0" baseline="0" noProof="0" dirty="0">
                <a:ln>
                  <a:noFill/>
                </a:ln>
                <a:solidFill>
                  <a:srgbClr val="FFFFFF"/>
                </a:solidFill>
                <a:effectLst/>
                <a:uLnTx/>
                <a:uFillTx/>
                <a:latin typeface="Boogaloo"/>
                <a:ea typeface="Boogaloo"/>
                <a:cs typeface="Boogaloo"/>
                <a:sym typeface="Boogaloo"/>
              </a:endParaRPr>
            </a:p>
          </p:txBody>
        </p:sp>
      </p:grpSp>
      <p:pic>
        <p:nvPicPr>
          <p:cNvPr id="19" name="Рисунок 18">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506071" y="2003612"/>
            <a:ext cx="3886199" cy="3354765"/>
          </a:xfrm>
          <a:prstGeom prst="rect">
            <a:avLst/>
          </a:prstGeom>
          <a:noFill/>
        </p:spPr>
        <p:txBody>
          <a:bodyPr wrap="square" rtlCol="0">
            <a:spAutoFit/>
          </a:bodyPr>
          <a:lstStyle/>
          <a:p>
            <a:pPr algn="ctr"/>
            <a:r>
              <a:rPr lang="ru-RU" sz="3600" b="1" dirty="0" smtClean="0">
                <a:solidFill>
                  <a:srgbClr val="3366FF"/>
                </a:solidFill>
              </a:rPr>
              <a:t>Какими постоянными </a:t>
            </a:r>
            <a:r>
              <a:rPr lang="ru-RU" sz="3200" b="1" dirty="0" smtClean="0">
                <a:solidFill>
                  <a:srgbClr val="3366FF"/>
                </a:solidFill>
              </a:rPr>
              <a:t>морфологическими </a:t>
            </a:r>
            <a:r>
              <a:rPr lang="ru-RU" sz="3600" b="1" dirty="0" smtClean="0">
                <a:solidFill>
                  <a:srgbClr val="3366FF"/>
                </a:solidFill>
              </a:rPr>
              <a:t>признаками обладает  причастие?</a:t>
            </a:r>
            <a:endParaRPr lang="ru-RU" sz="36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3" name="Группа 2"/>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FFC000"/>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 name="TextBox 11"/>
            <p:cNvSpPr txBox="1"/>
            <p:nvPr/>
          </p:nvSpPr>
          <p:spPr>
            <a:xfrm>
              <a:off x="6580341" y="1983731"/>
              <a:ext cx="4120500" cy="3046988"/>
            </a:xfrm>
            <a:prstGeom prst="rect">
              <a:avLst/>
            </a:prstGeom>
            <a:noFill/>
          </p:spPr>
          <p:txBody>
            <a:bodyPr wrap="square" rtlCol="0">
              <a:spAutoFit/>
            </a:bodyPr>
            <a:lstStyle/>
            <a:p>
              <a:pPr algn="ctr"/>
              <a:r>
                <a:rPr lang="ru-RU" sz="3200" b="1" dirty="0" smtClean="0">
                  <a:solidFill>
                    <a:schemeClr val="bg1"/>
                  </a:solidFill>
                </a:rPr>
                <a:t>У причастий есть вид, возвратность, залог (действительный и страдательный) и время (настоящее и прошедшее).  </a:t>
              </a:r>
              <a:endParaRPr lang="ru-RU" sz="3200" b="1" dirty="0">
                <a:solidFill>
                  <a:schemeClr val="bg1"/>
                </a:solidFill>
              </a:endParaRPr>
            </a:p>
          </p:txBody>
        </p:sp>
      </p:grpSp>
    </p:spTree>
    <p:extLst>
      <p:ext uri="{BB962C8B-B14F-4D97-AF65-F5344CB8AC3E}">
        <p14:creationId xmlns:p14="http://schemas.microsoft.com/office/powerpoint/2010/main" xmlns="" val="1607554878"/>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F16B78"/>
            </a:solidFill>
            <a:ln>
              <a:no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5</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F16B78"/>
            </a:solidFill>
            <a:ln>
              <a:no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9" name="Рисунок 18">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452625" y="2456162"/>
            <a:ext cx="3886199" cy="2554545"/>
          </a:xfrm>
          <a:prstGeom prst="rect">
            <a:avLst/>
          </a:prstGeom>
          <a:noFill/>
        </p:spPr>
        <p:txBody>
          <a:bodyPr wrap="square" rtlCol="0">
            <a:spAutoFit/>
          </a:bodyPr>
          <a:lstStyle/>
          <a:p>
            <a:pPr algn="ctr"/>
            <a:r>
              <a:rPr lang="ru-RU" sz="4000" b="1" dirty="0" smtClean="0">
                <a:solidFill>
                  <a:srgbClr val="3366FF"/>
                </a:solidFill>
              </a:rPr>
              <a:t>Как определить вид и возвратность причастия?</a:t>
            </a:r>
            <a:endParaRPr lang="ru-RU" sz="40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F16B78"/>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2" name="TextBox 11"/>
            <p:cNvSpPr txBox="1"/>
            <p:nvPr/>
          </p:nvSpPr>
          <p:spPr>
            <a:xfrm>
              <a:off x="6507891" y="1799065"/>
              <a:ext cx="4120500" cy="3416320"/>
            </a:xfrm>
            <a:prstGeom prst="rect">
              <a:avLst/>
            </a:prstGeom>
            <a:noFill/>
          </p:spPr>
          <p:txBody>
            <a:bodyPr wrap="square" rtlCol="0">
              <a:spAutoFit/>
            </a:bodyPr>
            <a:lstStyle/>
            <a:p>
              <a:pPr algn="ctr"/>
              <a:r>
                <a:rPr lang="ru-RU" sz="3600" b="1" dirty="0" smtClean="0">
                  <a:solidFill>
                    <a:schemeClr val="bg1"/>
                  </a:solidFill>
                </a:rPr>
                <a:t>Вид и возвратность причастия определяются по глаголу, от которого причастие образовано.</a:t>
              </a:r>
              <a:endParaRPr lang="ru-RU" sz="3600" b="1" dirty="0">
                <a:solidFill>
                  <a:schemeClr val="bg1"/>
                </a:solidFill>
              </a:endParaRPr>
            </a:p>
          </p:txBody>
        </p:sp>
      </p:grpSp>
    </p:spTree>
    <p:extLst>
      <p:ext uri="{BB962C8B-B14F-4D97-AF65-F5344CB8AC3E}">
        <p14:creationId xmlns:p14="http://schemas.microsoft.com/office/powerpoint/2010/main" xmlns="" val="2113450190"/>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CC99FF"/>
            </a:solidFill>
            <a:ln>
              <a:no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6</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CC99FF"/>
            </a:solidFill>
            <a:ln>
              <a:no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443425" y="2537728"/>
            <a:ext cx="3886199" cy="1938992"/>
          </a:xfrm>
          <a:prstGeom prst="rect">
            <a:avLst/>
          </a:prstGeom>
          <a:noFill/>
        </p:spPr>
        <p:txBody>
          <a:bodyPr wrap="square" rtlCol="0">
            <a:spAutoFit/>
          </a:bodyPr>
          <a:lstStyle/>
          <a:p>
            <a:pPr algn="ctr"/>
            <a:r>
              <a:rPr lang="ru-RU" sz="4000" b="1" dirty="0" smtClean="0">
                <a:solidFill>
                  <a:srgbClr val="3366FF"/>
                </a:solidFill>
              </a:rPr>
              <a:t>Что обозначают страдательные причастия?</a:t>
            </a:r>
            <a:endParaRPr lang="ru-RU" sz="40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CC99FF"/>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2" name="TextBox 11"/>
            <p:cNvSpPr txBox="1"/>
            <p:nvPr/>
          </p:nvSpPr>
          <p:spPr>
            <a:xfrm>
              <a:off x="6580341" y="1491288"/>
              <a:ext cx="4120500" cy="4031873"/>
            </a:xfrm>
            <a:prstGeom prst="rect">
              <a:avLst/>
            </a:prstGeom>
            <a:noFill/>
          </p:spPr>
          <p:txBody>
            <a:bodyPr wrap="square" rtlCol="0">
              <a:spAutoFit/>
            </a:bodyPr>
            <a:lstStyle/>
            <a:p>
              <a:pPr algn="ctr"/>
              <a:r>
                <a:rPr lang="ru-RU" sz="3200" b="1" dirty="0" smtClean="0">
                  <a:solidFill>
                    <a:schemeClr val="bg1"/>
                  </a:solidFill>
                </a:rPr>
                <a:t>Страдательные причастия обозначают временной признак по действию, который выполняется </a:t>
              </a:r>
              <a:r>
                <a:rPr lang="ru-RU" sz="3200" b="1" u="sng" dirty="0" smtClean="0">
                  <a:solidFill>
                    <a:schemeClr val="bg1"/>
                  </a:solidFill>
                </a:rPr>
                <a:t>кем-то (чем-то) над предметом</a:t>
              </a:r>
              <a:r>
                <a:rPr lang="ru-RU" sz="3200" b="1" dirty="0" smtClean="0">
                  <a:solidFill>
                    <a:schemeClr val="bg1"/>
                  </a:solidFill>
                </a:rPr>
                <a:t>.</a:t>
              </a:r>
              <a:endParaRPr lang="ru-RU" sz="3200" b="1" dirty="0">
                <a:solidFill>
                  <a:schemeClr val="bg1"/>
                </a:solidFill>
              </a:endParaRPr>
            </a:p>
          </p:txBody>
        </p:sp>
      </p:grpSp>
    </p:spTree>
    <p:extLst>
      <p:ext uri="{BB962C8B-B14F-4D97-AF65-F5344CB8AC3E}">
        <p14:creationId xmlns:p14="http://schemas.microsoft.com/office/powerpoint/2010/main" xmlns="" val="4266219985"/>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669</TotalTime>
  <Words>1055</Words>
  <Application>Microsoft Office PowerPoint</Application>
  <PresentationFormat>Произвольный</PresentationFormat>
  <Paragraphs>158</Paragraphs>
  <Slides>26</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26</vt:i4>
      </vt:variant>
    </vt:vector>
  </HeadingPairs>
  <TitlesOfParts>
    <vt:vector size="28" baseType="lpstr">
      <vt:lpstr>Тема Office</vt:lpstr>
      <vt:lpstr>1_Тема Office</vt:lpstr>
      <vt:lpstr>Слайд 1</vt:lpstr>
      <vt:lpstr>Дидактическую игру «ходилка – бродилка» можно проводить по-разному, например, такими способами.</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Lenovo</dc:creator>
  <cp:lastModifiedBy>Home</cp:lastModifiedBy>
  <cp:revision>67</cp:revision>
  <dcterms:created xsi:type="dcterms:W3CDTF">2021-07-23T19:54:23Z</dcterms:created>
  <dcterms:modified xsi:type="dcterms:W3CDTF">2023-04-12T21:13:58Z</dcterms:modified>
</cp:coreProperties>
</file>