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61" r:id="rId5"/>
    <p:sldId id="260" r:id="rId6"/>
    <p:sldId id="258" r:id="rId7"/>
    <p:sldId id="259" r:id="rId8"/>
    <p:sldId id="263" r:id="rId9"/>
    <p:sldId id="264" r:id="rId10"/>
    <p:sldId id="262" r:id="rId11"/>
    <p:sldId id="257" r:id="rId12"/>
    <p:sldId id="265" r:id="rId13"/>
    <p:sldId id="266" r:id="rId14"/>
    <p:sldId id="267" r:id="rId15"/>
    <p:sldId id="268" r:id="rId16"/>
    <p:sldId id="271" r:id="rId17"/>
    <p:sldId id="274" r:id="rId18"/>
    <p:sldId id="270" r:id="rId19"/>
    <p:sldId id="272" r:id="rId20"/>
    <p:sldId id="269" r:id="rId21"/>
    <p:sldId id="277" r:id="rId22"/>
    <p:sldId id="279" r:id="rId23"/>
    <p:sldId id="281" r:id="rId24"/>
    <p:sldId id="282" r:id="rId25"/>
    <p:sldId id="276" r:id="rId26"/>
    <p:sldId id="273" r:id="rId27"/>
    <p:sldId id="28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5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868" y="1500174"/>
            <a:ext cx="5100646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68" y="3714752"/>
            <a:ext cx="518635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EAE97-1CF4-4BF3-A55A-57B65AF422F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0C1C8E-C038-4EE4-90CD-155BBDF53A97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588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C2C9C-EAD5-4581-9706-624DF2146F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C654DE-F2A2-4C24-B016-79C57625A04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199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4C1B5D-EFAA-4AF7-98C1-F5837C68776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98C9E6-5C3B-4BBF-841A-D78378707A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288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868" y="1500174"/>
            <a:ext cx="5100646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68" y="3714752"/>
            <a:ext cx="518635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EAE97-1CF4-4BF3-A55A-57B65AF422F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0C1C8E-C038-4EE4-90CD-155BBDF53A97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468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F0842-BFE3-42CA-B077-0276B72D6F9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1E1F00-1693-4C13-9B55-0F34093BA074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747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0CB64B-91A6-4DD6-9AE5-EC7B0C7F3A0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CD605F-5F6B-4CCE-91CC-39EB0E1B371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292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4FD95-6D56-4AA9-B594-035F4DA05E7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AC42C-1594-4414-8DF6-DBF14A2D10C7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663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8A907-CD9B-4E01-87DA-628BE34CEBB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3FC259-700B-496B-88DC-AAFE166D56A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979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4CE29-7EEE-4CF0-8021-71C9466ACC8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5477C5-B65F-477F-8617-57CDB01391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17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058D7-502B-45EC-9706-6E9F12B063C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3503BE-B3ED-459B-847A-D8A97B95E443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354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6ECB7-3DAB-43CF-9256-BBFE02BD076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D5E24F-3911-453E-A304-F16B12CAA1ED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0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F0842-BFE3-42CA-B077-0276B72D6F9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1E1F00-1693-4C13-9B55-0F34093BA074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04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8111D-C46A-47D1-A11D-5C561F6BE65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F10AA3-D6F2-4E92-AE9E-46A468C0C89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90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C2C9C-EAD5-4581-9706-624DF2146F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C654DE-F2A2-4C24-B016-79C57625A04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760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4C1B5D-EFAA-4AF7-98C1-F5837C68776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98C9E6-5C3B-4BBF-841A-D78378707A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34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868" y="1500174"/>
            <a:ext cx="5100646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68" y="3714752"/>
            <a:ext cx="518635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EAE97-1CF4-4BF3-A55A-57B65AF422F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0C1C8E-C038-4EE4-90CD-155BBDF53A97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7254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F0842-BFE3-42CA-B077-0276B72D6F9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1E1F00-1693-4C13-9B55-0F34093BA074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1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0CB64B-91A6-4DD6-9AE5-EC7B0C7F3A0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CD605F-5F6B-4CCE-91CC-39EB0E1B371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882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4FD95-6D56-4AA9-B594-035F4DA05E7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AC42C-1594-4414-8DF6-DBF14A2D10C7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187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8A907-CD9B-4E01-87DA-628BE34CEBB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3FC259-700B-496B-88DC-AAFE166D56A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2633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4CE29-7EEE-4CF0-8021-71C9466ACC8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5477C5-B65F-477F-8617-57CDB01391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035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058D7-502B-45EC-9706-6E9F12B063C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3503BE-B3ED-459B-847A-D8A97B95E443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381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0CB64B-91A6-4DD6-9AE5-EC7B0C7F3A0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CD605F-5F6B-4CCE-91CC-39EB0E1B371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163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6ECB7-3DAB-43CF-9256-BBFE02BD076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D5E24F-3911-453E-A304-F16B12CAA1ED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8465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8111D-C46A-47D1-A11D-5C561F6BE65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F10AA3-D6F2-4E92-AE9E-46A468C0C89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7131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C2C9C-EAD5-4581-9706-624DF2146F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C654DE-F2A2-4C24-B016-79C57625A04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4765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4C1B5D-EFAA-4AF7-98C1-F5837C68776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98C9E6-5C3B-4BBF-841A-D78378707A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0194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868" y="1500174"/>
            <a:ext cx="5100646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68" y="3714752"/>
            <a:ext cx="518635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EAE97-1CF4-4BF3-A55A-57B65AF422F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0C1C8E-C038-4EE4-90CD-155BBDF53A97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4776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F0842-BFE3-42CA-B077-0276B72D6F9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1E1F00-1693-4C13-9B55-0F34093BA074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129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0CB64B-91A6-4DD6-9AE5-EC7B0C7F3A0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CD605F-5F6B-4CCE-91CC-39EB0E1B371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899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4FD95-6D56-4AA9-B594-035F4DA05E7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AC42C-1594-4414-8DF6-DBF14A2D10C7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669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8A907-CD9B-4E01-87DA-628BE34CEBB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3FC259-700B-496B-88DC-AAFE166D56A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1702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4CE29-7EEE-4CF0-8021-71C9466ACC8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5477C5-B65F-477F-8617-57CDB01391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080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4FD95-6D56-4AA9-B594-035F4DA05E7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AC42C-1594-4414-8DF6-DBF14A2D10C7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3418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058D7-502B-45EC-9706-6E9F12B063C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3503BE-B3ED-459B-847A-D8A97B95E443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698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6ECB7-3DAB-43CF-9256-BBFE02BD076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D5E24F-3911-453E-A304-F16B12CAA1ED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9712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8111D-C46A-47D1-A11D-5C561F6BE65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F10AA3-D6F2-4E92-AE9E-46A468C0C89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135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C2C9C-EAD5-4581-9706-624DF2146F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C654DE-F2A2-4C24-B016-79C57625A04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1621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4C1B5D-EFAA-4AF7-98C1-F5837C68776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98C9E6-5C3B-4BBF-841A-D78378707A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000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8A907-CD9B-4E01-87DA-628BE34CEBB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3FC259-700B-496B-88DC-AAFE166D56A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13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4CE29-7EEE-4CF0-8021-71C9466ACC8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5477C5-B65F-477F-8617-57CDB01391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26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E058D7-502B-45EC-9706-6E9F12B063C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3503BE-B3ED-459B-847A-D8A97B95E443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374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6ECB7-3DAB-43CF-9256-BBFE02BD076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D5E24F-3911-453E-A304-F16B12CAA1ED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080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8111D-C46A-47D1-A11D-5C561F6BE65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F10AA3-D6F2-4E92-AE9E-46A468C0C89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35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089EB-67A1-4679-8E0B-99B5FFD0ED7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F8C9D2-8065-4C27-A2EE-C50D4347B2E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68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 spc="50">
          <a:ln w="11430"/>
          <a:gradFill>
            <a:gsLst>
              <a:gs pos="25000">
                <a:schemeClr val="accent2">
                  <a:satMod val="155000"/>
                </a:schemeClr>
              </a:gs>
              <a:gs pos="100000">
                <a:schemeClr val="accent2">
                  <a:shade val="45000"/>
                  <a:satMod val="165000"/>
                </a:schemeClr>
              </a:gs>
            </a:gsLst>
            <a:lin ang="5400000"/>
          </a:gradFill>
          <a:effectLst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089EB-67A1-4679-8E0B-99B5FFD0ED7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F8C9D2-8065-4C27-A2EE-C50D4347B2E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663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 spc="50">
          <a:ln w="11430"/>
          <a:gradFill>
            <a:gsLst>
              <a:gs pos="25000">
                <a:schemeClr val="accent2">
                  <a:satMod val="155000"/>
                </a:schemeClr>
              </a:gs>
              <a:gs pos="100000">
                <a:schemeClr val="accent2">
                  <a:shade val="45000"/>
                  <a:satMod val="165000"/>
                </a:schemeClr>
              </a:gs>
            </a:gsLst>
            <a:lin ang="5400000"/>
          </a:gradFill>
          <a:effectLst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089EB-67A1-4679-8E0B-99B5FFD0ED7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F8C9D2-8065-4C27-A2EE-C50D4347B2E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84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 spc="50">
          <a:ln w="11430"/>
          <a:gradFill>
            <a:gsLst>
              <a:gs pos="25000">
                <a:schemeClr val="accent2">
                  <a:satMod val="155000"/>
                </a:schemeClr>
              </a:gs>
              <a:gs pos="100000">
                <a:schemeClr val="accent2">
                  <a:shade val="45000"/>
                  <a:satMod val="165000"/>
                </a:schemeClr>
              </a:gs>
            </a:gsLst>
            <a:lin ang="5400000"/>
          </a:gradFill>
          <a:effectLst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089EB-67A1-4679-8E0B-99B5FFD0ED7B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22.04.2020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F8C9D2-8065-4C27-A2EE-C50D4347B2E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934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 spc="50">
          <a:ln w="11430"/>
          <a:gradFill>
            <a:gsLst>
              <a:gs pos="25000">
                <a:schemeClr val="accent2">
                  <a:satMod val="155000"/>
                </a:schemeClr>
              </a:gs>
              <a:gs pos="100000">
                <a:schemeClr val="accent2">
                  <a:shade val="45000"/>
                  <a:satMod val="165000"/>
                </a:schemeClr>
              </a:gs>
            </a:gsLst>
            <a:lin ang="5400000"/>
          </a:gradFill>
          <a:effectLst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0.m4a"/><Relationship Id="rId7" Type="http://schemas.openxmlformats.org/officeDocument/2006/relationships/image" Target="../media/image27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5.m4a"/><Relationship Id="rId7" Type="http://schemas.openxmlformats.org/officeDocument/2006/relationships/image" Target="../media/image6.jpeg"/><Relationship Id="rId12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audio" Target="../media/media6.m4a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microsoft.com/office/2007/relationships/media" Target="../media/media6.m4a"/><Relationship Id="rId16" Type="http://schemas.openxmlformats.org/officeDocument/2006/relationships/image" Target="../media/image3.png"/><Relationship Id="rId1" Type="http://schemas.openxmlformats.org/officeDocument/2006/relationships/tags" Target="../tags/tag5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24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874" y="1282390"/>
            <a:ext cx="80846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математика </a:t>
            </a:r>
          </a:p>
          <a:p>
            <a:pPr algn="ctr"/>
            <a:r>
              <a:rPr lang="ru-RU" sz="8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класс</a:t>
            </a:r>
            <a:endParaRPr lang="ru-RU" sz="8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7463" y="4181707"/>
            <a:ext cx="37099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Калмыкова И.Ф</a:t>
            </a:r>
            <a:r>
              <a:rPr lang="ru-RU" dirty="0" smtClean="0"/>
              <a:t>.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№1 с. Приволжье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92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16"/>
    </mc:Choice>
    <mc:Fallback>
      <p:transition spd="slow" advTm="10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1307" y="926882"/>
            <a:ext cx="7092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- 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показывает сколько 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 купили.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7909" y="2067403"/>
            <a:ext cx="1487553" cy="10059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679" y="1996112"/>
            <a:ext cx="1487553" cy="10059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77" y="1962105"/>
            <a:ext cx="1487553" cy="10059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15442">
            <a:off x="6071746" y="3775370"/>
            <a:ext cx="1499746" cy="17618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873" y="3559095"/>
            <a:ext cx="1499746" cy="17618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13403">
            <a:off x="7163132" y="4064616"/>
            <a:ext cx="1499746" cy="17618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07584">
            <a:off x="4583770" y="4064615"/>
            <a:ext cx="1499746" cy="17618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39759" y="5626499"/>
            <a:ext cx="2065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тетради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789" y="3065342"/>
            <a:ext cx="2865368" cy="859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7308" y="4763909"/>
            <a:ext cx="2015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штуки</a:t>
            </a: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5964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55"/>
    </mc:Choice>
    <mc:Fallback>
      <p:transition spd="slow" advTm="22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2097" y="681555"/>
            <a:ext cx="70475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 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показывает сколько 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денег или рублей  заплатили за ВСЕ товары.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91" y="2535743"/>
            <a:ext cx="1487553" cy="10059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97" y="3668268"/>
            <a:ext cx="1030313" cy="859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9755" y="2055654"/>
            <a:ext cx="1487553" cy="10059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0935" y="2393479"/>
            <a:ext cx="1487553" cy="10059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4615" y="2866020"/>
            <a:ext cx="1405053" cy="9501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16135" y="3816158"/>
            <a:ext cx="3065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р -стоимость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74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99"/>
    </mc:Choice>
    <mc:Fallback>
      <p:transition spd="slow" advTm="31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910822"/>
              </p:ext>
            </p:extLst>
          </p:nvPr>
        </p:nvGraphicFramePr>
        <p:xfrm>
          <a:off x="743415" y="1107068"/>
          <a:ext cx="7051287" cy="2387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429">
                  <a:extLst>
                    <a:ext uri="{9D8B030D-6E8A-4147-A177-3AD203B41FA5}">
                      <a16:colId xmlns:a16="http://schemas.microsoft.com/office/drawing/2014/main" val="1872889734"/>
                    </a:ext>
                  </a:extLst>
                </a:gridCol>
                <a:gridCol w="2350429">
                  <a:extLst>
                    <a:ext uri="{9D8B030D-6E8A-4147-A177-3AD203B41FA5}">
                      <a16:colId xmlns:a16="http://schemas.microsoft.com/office/drawing/2014/main" val="221912003"/>
                    </a:ext>
                  </a:extLst>
                </a:gridCol>
                <a:gridCol w="2350429">
                  <a:extLst>
                    <a:ext uri="{9D8B030D-6E8A-4147-A177-3AD203B41FA5}">
                      <a16:colId xmlns:a16="http://schemas.microsoft.com/office/drawing/2014/main" val="2395074797"/>
                    </a:ext>
                  </a:extLst>
                </a:gridCol>
              </a:tblGrid>
              <a:tr h="985334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цена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485182"/>
                  </a:ext>
                </a:extLst>
              </a:tr>
              <a:tr h="985334"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5р.</a:t>
                      </a:r>
                    </a:p>
                    <a:p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sz="3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шт.</a:t>
                      </a:r>
                      <a:endParaRPr lang="ru-RU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sz="3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183712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322" y="1369954"/>
            <a:ext cx="721474" cy="4878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846" y="1613895"/>
            <a:ext cx="719390" cy="4877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803" y="1613895"/>
            <a:ext cx="719390" cy="4877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760" y="1613895"/>
            <a:ext cx="719390" cy="4877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3415" y="4025590"/>
            <a:ext cx="7579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*3=15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(р)- стоят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карандашей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1805" y="4745836"/>
            <a:ext cx="4235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15 рублей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69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14"/>
    </mc:Choice>
    <mc:Fallback>
      <p:transition spd="slow" advTm="68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928650" y="3762104"/>
            <a:ext cx="6840538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Цена</a:t>
            </a: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·  </a:t>
            </a:r>
            <a:r>
              <a:rPr lang="ru-RU" alt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  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Ц       </a:t>
            </a: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К           =              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478" y="847492"/>
            <a:ext cx="87718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 чтобы найти стоимость </a:t>
            </a:r>
          </a:p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цену умножить на количество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1660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2"/>
    </mc:Choice>
    <mc:Fallback>
      <p:transition spd="slow" advTm="4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937511"/>
              </p:ext>
            </p:extLst>
          </p:nvPr>
        </p:nvGraphicFramePr>
        <p:xfrm>
          <a:off x="743415" y="1107068"/>
          <a:ext cx="7051287" cy="2387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429">
                  <a:extLst>
                    <a:ext uri="{9D8B030D-6E8A-4147-A177-3AD203B41FA5}">
                      <a16:colId xmlns:a16="http://schemas.microsoft.com/office/drawing/2014/main" val="1872889734"/>
                    </a:ext>
                  </a:extLst>
                </a:gridCol>
                <a:gridCol w="2350429">
                  <a:extLst>
                    <a:ext uri="{9D8B030D-6E8A-4147-A177-3AD203B41FA5}">
                      <a16:colId xmlns:a16="http://schemas.microsoft.com/office/drawing/2014/main" val="221912003"/>
                    </a:ext>
                  </a:extLst>
                </a:gridCol>
                <a:gridCol w="2350429">
                  <a:extLst>
                    <a:ext uri="{9D8B030D-6E8A-4147-A177-3AD203B41FA5}">
                      <a16:colId xmlns:a16="http://schemas.microsoft.com/office/drawing/2014/main" val="2395074797"/>
                    </a:ext>
                  </a:extLst>
                </a:gridCol>
              </a:tblGrid>
              <a:tr h="985334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цена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485182"/>
                  </a:ext>
                </a:extLst>
              </a:tr>
              <a:tr h="985334"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5р.</a:t>
                      </a:r>
                    </a:p>
                    <a:p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?</a:t>
                      </a:r>
                      <a:endParaRPr lang="ru-RU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sz="3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15р</a:t>
                      </a:r>
                      <a:endParaRPr lang="ru-RU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183712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322" y="1369954"/>
            <a:ext cx="721474" cy="4878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3415" y="4025590"/>
            <a:ext cx="63705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(</a:t>
            </a:r>
            <a:r>
              <a:rPr lang="ru-RU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шт.или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карандаша)</a:t>
            </a:r>
          </a:p>
          <a:p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Купили на 15 рублей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396" y="5526194"/>
            <a:ext cx="4979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3 карандаша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46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19"/>
    </mc:Choice>
    <mc:Fallback>
      <p:transition spd="slow" advTm="50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1307" y="661922"/>
            <a:ext cx="72036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 чтобы найти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количество, нужно стоимость разделить на цену 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861743" y="2959216"/>
            <a:ext cx="6840538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  :</a:t>
            </a:r>
            <a:r>
              <a:rPr lang="ru-RU" alt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ена</a:t>
            </a:r>
            <a:r>
              <a:rPr lang="ru-RU" alt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       </a:t>
            </a: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Ц           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alt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95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5"/>
    </mc:Choice>
    <mc:Fallback>
      <p:transition spd="slow" advTm="5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73733"/>
              </p:ext>
            </p:extLst>
          </p:nvPr>
        </p:nvGraphicFramePr>
        <p:xfrm>
          <a:off x="743415" y="1107068"/>
          <a:ext cx="7051287" cy="2387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429">
                  <a:extLst>
                    <a:ext uri="{9D8B030D-6E8A-4147-A177-3AD203B41FA5}">
                      <a16:colId xmlns:a16="http://schemas.microsoft.com/office/drawing/2014/main" val="1872889734"/>
                    </a:ext>
                  </a:extLst>
                </a:gridCol>
                <a:gridCol w="2350429">
                  <a:extLst>
                    <a:ext uri="{9D8B030D-6E8A-4147-A177-3AD203B41FA5}">
                      <a16:colId xmlns:a16="http://schemas.microsoft.com/office/drawing/2014/main" val="221912003"/>
                    </a:ext>
                  </a:extLst>
                </a:gridCol>
                <a:gridCol w="2350429">
                  <a:extLst>
                    <a:ext uri="{9D8B030D-6E8A-4147-A177-3AD203B41FA5}">
                      <a16:colId xmlns:a16="http://schemas.microsoft.com/office/drawing/2014/main" val="2395074797"/>
                    </a:ext>
                  </a:extLst>
                </a:gridCol>
              </a:tblGrid>
              <a:tr h="985334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цена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485182"/>
                  </a:ext>
                </a:extLst>
              </a:tr>
              <a:tr h="985334"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3 к.</a:t>
                      </a:r>
                      <a:endParaRPr lang="ru-RU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sz="3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15р</a:t>
                      </a:r>
                      <a:endParaRPr lang="ru-RU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183712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322" y="1369954"/>
            <a:ext cx="721474" cy="4878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650" y="3913174"/>
            <a:ext cx="89082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15:3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(р.)-цена или стоит 1 карандаш</a:t>
            </a:r>
          </a:p>
          <a:p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1279" y="4947419"/>
            <a:ext cx="3978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5 рублей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61" y="1501305"/>
            <a:ext cx="719390" cy="4877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2996" y="1589887"/>
            <a:ext cx="719390" cy="4877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3526" y="1541762"/>
            <a:ext cx="719390" cy="583973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35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45"/>
    </mc:Choice>
    <mc:Fallback>
      <p:transition spd="slow" advTm="57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1960" y="635162"/>
            <a:ext cx="68133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 чтобы найти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цену,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стоимость разделить на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861743" y="2959216"/>
            <a:ext cx="6840538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  :</a:t>
            </a:r>
            <a:r>
              <a:rPr lang="ru-RU" alt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</a:t>
            </a:r>
            <a:r>
              <a:rPr lang="ru-RU" alt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       </a:t>
            </a: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К           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Ц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53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74"/>
    </mc:Choice>
    <mc:Fallback>
      <p:transition spd="slow" advTm="20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353" y="2447576"/>
            <a:ext cx="4524375" cy="1762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3406" y="1260089"/>
            <a:ext cx="3703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 с. 72 №3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5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11"/>
    </mc:Choice>
    <mc:Fallback>
      <p:transition spd="slow" advTm="26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949838"/>
              </p:ext>
            </p:extLst>
          </p:nvPr>
        </p:nvGraphicFramePr>
        <p:xfrm>
          <a:off x="858644" y="1397000"/>
          <a:ext cx="7426711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87083">
                  <a:extLst>
                    <a:ext uri="{9D8B030D-6E8A-4147-A177-3AD203B41FA5}">
                      <a16:colId xmlns:a16="http://schemas.microsoft.com/office/drawing/2014/main" val="1762496511"/>
                    </a:ext>
                  </a:extLst>
                </a:gridCol>
                <a:gridCol w="2585843">
                  <a:extLst>
                    <a:ext uri="{9D8B030D-6E8A-4147-A177-3AD203B41FA5}">
                      <a16:colId xmlns:a16="http://schemas.microsoft.com/office/drawing/2014/main" val="656683585"/>
                    </a:ext>
                  </a:extLst>
                </a:gridCol>
                <a:gridCol w="2253785">
                  <a:extLst>
                    <a:ext uri="{9D8B030D-6E8A-4147-A177-3AD203B41FA5}">
                      <a16:colId xmlns:a16="http://schemas.microsoft.com/office/drawing/2014/main" val="31282660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цена</a:t>
                      </a:r>
                      <a:endParaRPr lang="ru-RU" sz="32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32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</a:t>
                      </a:r>
                      <a:endParaRPr lang="ru-RU" sz="32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726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5Р</a:t>
                      </a:r>
                      <a:endParaRPr lang="ru-RU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3Б.</a:t>
                      </a:r>
                      <a:endParaRPr lang="ru-RU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70023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5980" y="2921620"/>
            <a:ext cx="2286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*3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(р)</a:t>
            </a:r>
            <a:r>
              <a:rPr lang="ru-RU" sz="3200" b="1" i="1" dirty="0" smtClean="0"/>
              <a:t>-</a:t>
            </a:r>
            <a:r>
              <a:rPr lang="en-US" sz="3200" b="1" i="1" dirty="0" smtClean="0"/>
              <a:t> </a:t>
            </a:r>
            <a:endParaRPr lang="ru-RU" sz="32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930748" y="2912925"/>
            <a:ext cx="3282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тоят 3 булочки</a:t>
            </a:r>
            <a:endParaRPr lang="ru-RU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5980" y="3794425"/>
            <a:ext cx="3836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Ответ:15 рублей 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5765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45"/>
    </mc:Choice>
    <mc:Fallback>
      <p:transition spd="slow" advTm="54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8336" y="498458"/>
            <a:ext cx="83272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Заменить  сложение </a:t>
            </a:r>
            <a:r>
              <a:rPr lang="ru-RU" sz="44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умножением</a:t>
            </a:r>
            <a:endParaRPr lang="ru-RU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10342" y="1368253"/>
            <a:ext cx="2595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5+5+5+5+5=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10342" y="1953028"/>
            <a:ext cx="17235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4+4+4=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26225" y="2537803"/>
            <a:ext cx="42627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10+10+10+10+10+10=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05924" y="1318203"/>
            <a:ext cx="891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5Х4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3011" y="1928003"/>
            <a:ext cx="891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4Х3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6175" y="2562828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10Х6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6735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02"/>
    </mc:Choice>
    <mc:Fallback>
      <p:transition spd="slow" advTm="31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589675"/>
              </p:ext>
            </p:extLst>
          </p:nvPr>
        </p:nvGraphicFramePr>
        <p:xfrm>
          <a:off x="858644" y="1397000"/>
          <a:ext cx="7426711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87083">
                  <a:extLst>
                    <a:ext uri="{9D8B030D-6E8A-4147-A177-3AD203B41FA5}">
                      <a16:colId xmlns:a16="http://schemas.microsoft.com/office/drawing/2014/main" val="1762496511"/>
                    </a:ext>
                  </a:extLst>
                </a:gridCol>
                <a:gridCol w="2585843">
                  <a:extLst>
                    <a:ext uri="{9D8B030D-6E8A-4147-A177-3AD203B41FA5}">
                      <a16:colId xmlns:a16="http://schemas.microsoft.com/office/drawing/2014/main" val="656683585"/>
                    </a:ext>
                  </a:extLst>
                </a:gridCol>
                <a:gridCol w="2253785">
                  <a:extLst>
                    <a:ext uri="{9D8B030D-6E8A-4147-A177-3AD203B41FA5}">
                      <a16:colId xmlns:a16="http://schemas.microsoft.com/office/drawing/2014/main" val="31282660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цена</a:t>
                      </a:r>
                      <a:endParaRPr lang="ru-RU" sz="32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32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</a:t>
                      </a:r>
                      <a:endParaRPr lang="ru-RU" sz="32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726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3Б.</a:t>
                      </a:r>
                      <a:endParaRPr lang="ru-RU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15р.</a:t>
                      </a:r>
                      <a:endParaRPr lang="ru-RU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70023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5980" y="2921620"/>
            <a:ext cx="21739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(р)</a:t>
            </a:r>
            <a:r>
              <a:rPr lang="ru-RU" sz="3200" b="1" i="1" dirty="0" smtClean="0"/>
              <a:t>-</a:t>
            </a:r>
            <a:r>
              <a:rPr lang="en-US" sz="3200" b="1" i="1" dirty="0" smtClean="0"/>
              <a:t> </a:t>
            </a:r>
            <a:endParaRPr lang="ru-RU" sz="32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930748" y="2912925"/>
            <a:ext cx="3340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тоит 1 булочка </a:t>
            </a:r>
            <a:endParaRPr lang="ru-RU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5980" y="3794425"/>
            <a:ext cx="3836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Ответ:5 рублей 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2780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15"/>
    </mc:Choice>
    <mc:Fallback>
      <p:transition spd="slow" advTm="40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735355"/>
              </p:ext>
            </p:extLst>
          </p:nvPr>
        </p:nvGraphicFramePr>
        <p:xfrm>
          <a:off x="858644" y="1397000"/>
          <a:ext cx="7426711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87083">
                  <a:extLst>
                    <a:ext uri="{9D8B030D-6E8A-4147-A177-3AD203B41FA5}">
                      <a16:colId xmlns:a16="http://schemas.microsoft.com/office/drawing/2014/main" val="1762496511"/>
                    </a:ext>
                  </a:extLst>
                </a:gridCol>
                <a:gridCol w="2585843">
                  <a:extLst>
                    <a:ext uri="{9D8B030D-6E8A-4147-A177-3AD203B41FA5}">
                      <a16:colId xmlns:a16="http://schemas.microsoft.com/office/drawing/2014/main" val="656683585"/>
                    </a:ext>
                  </a:extLst>
                </a:gridCol>
                <a:gridCol w="2253785">
                  <a:extLst>
                    <a:ext uri="{9D8B030D-6E8A-4147-A177-3AD203B41FA5}">
                      <a16:colId xmlns:a16="http://schemas.microsoft.com/office/drawing/2014/main" val="31282660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цена</a:t>
                      </a:r>
                      <a:endParaRPr lang="ru-RU" sz="32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32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</a:t>
                      </a:r>
                      <a:endParaRPr lang="ru-RU" sz="32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726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5Р</a:t>
                      </a:r>
                      <a:endParaRPr lang="ru-RU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15р.</a:t>
                      </a:r>
                      <a:endParaRPr lang="ru-RU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70023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5980" y="2921620"/>
            <a:ext cx="21739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15:5=3 (б)</a:t>
            </a:r>
            <a:r>
              <a:rPr lang="ru-RU" sz="3200" b="1" i="1" dirty="0" smtClean="0"/>
              <a:t>-</a:t>
            </a:r>
            <a:r>
              <a:rPr lang="en-US" sz="3200" b="1" i="1" dirty="0" smtClean="0"/>
              <a:t> </a:t>
            </a:r>
            <a:endParaRPr lang="ru-RU" sz="32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930748" y="2912925"/>
            <a:ext cx="45434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оличество или купили </a:t>
            </a:r>
          </a:p>
          <a:p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15 рублей </a:t>
            </a:r>
            <a:endParaRPr lang="ru-RU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8644" y="4485800"/>
            <a:ext cx="3836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Ответ:3 булочки 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166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62"/>
    </mc:Choice>
    <mc:Fallback>
      <p:transition spd="slow" advTm="45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6090" y="960336"/>
            <a:ext cx="1316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Цена</a:t>
            </a:r>
            <a:r>
              <a:rPr lang="ru-RU" b="1" dirty="0" smtClean="0">
                <a:solidFill>
                  <a:srgbClr val="C00000"/>
                </a:solidFill>
              </a:rPr>
              <a:t>-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7814" y="2019480"/>
            <a:ext cx="2595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Количество- 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481" y="3178099"/>
            <a:ext cx="2247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17778" y="4071637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показывает сколько стоит 1 предмет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82430" y="976607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показывает 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предметов купили.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85534" y="2053825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показывает сколько денег или рублей  заплатили за 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 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товары.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1996068" y="1382751"/>
            <a:ext cx="2386362" cy="351821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2798956" y="1382751"/>
            <a:ext cx="1686578" cy="92911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2516532" y="2743201"/>
            <a:ext cx="1969002" cy="89710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55255" y="211531"/>
            <a:ext cx="5325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соответствие</a:t>
            </a:r>
            <a:endParaRPr lang="ru-RU" sz="4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7574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14"/>
    </mc:Choice>
    <mc:Fallback>
      <p:transition spd="slow" advTm="33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8350" y="849462"/>
            <a:ext cx="8865220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3600" b="1" dirty="0">
                <a:solidFill>
                  <a:srgbClr val="009242"/>
                </a:solidFill>
                <a:latin typeface="Georgia" pitchFamily="18" charset="0"/>
              </a:rPr>
              <a:t>Чтобы найти </a:t>
            </a:r>
            <a:r>
              <a:rPr lang="ru-RU" altLang="ru-RU" sz="3600" b="1" dirty="0">
                <a:solidFill>
                  <a:srgbClr val="C00000"/>
                </a:solidFill>
                <a:latin typeface="Arial Black" pitchFamily="34" charset="0"/>
              </a:rPr>
              <a:t>стоимость</a:t>
            </a:r>
            <a:r>
              <a:rPr lang="ru-RU" altLang="ru-RU" sz="3600" b="1" dirty="0">
                <a:solidFill>
                  <a:srgbClr val="009242"/>
                </a:solidFill>
                <a:latin typeface="Georgia" pitchFamily="18" charset="0"/>
              </a:rPr>
              <a:t>,  цену умножаем на количество;</a:t>
            </a:r>
          </a:p>
          <a:p>
            <a:pPr lvl="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alt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С = Ц · К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3600" b="1" dirty="0">
                <a:solidFill>
                  <a:srgbClr val="009242"/>
                </a:solidFill>
                <a:latin typeface="Georgia" pitchFamily="18" charset="0"/>
              </a:rPr>
              <a:t>Чтобы найти </a:t>
            </a:r>
            <a:r>
              <a:rPr lang="ru-RU" altLang="ru-RU" sz="3600" b="1" dirty="0">
                <a:solidFill>
                  <a:srgbClr val="C00000"/>
                </a:solidFill>
                <a:latin typeface="Arial Black" pitchFamily="34" charset="0"/>
              </a:rPr>
              <a:t>цену</a:t>
            </a:r>
            <a:r>
              <a:rPr lang="ru-RU" altLang="ru-RU" sz="3600" b="1" dirty="0">
                <a:solidFill>
                  <a:srgbClr val="009242"/>
                </a:solidFill>
                <a:latin typeface="Georgia" pitchFamily="18" charset="0"/>
              </a:rPr>
              <a:t>, стоимость делим на количество;</a:t>
            </a:r>
          </a:p>
          <a:p>
            <a:pPr lvl="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alt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Ц = С : К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3600" b="1" dirty="0">
                <a:solidFill>
                  <a:srgbClr val="009242"/>
                </a:solidFill>
                <a:latin typeface="Georgia" pitchFamily="18" charset="0"/>
              </a:rPr>
              <a:t>Чтобы найти </a:t>
            </a:r>
            <a:r>
              <a:rPr lang="ru-RU" altLang="ru-RU" sz="3600" b="1" dirty="0">
                <a:solidFill>
                  <a:srgbClr val="C00000"/>
                </a:solidFill>
                <a:latin typeface="Arial Black" pitchFamily="34" charset="0"/>
              </a:rPr>
              <a:t>количество</a:t>
            </a:r>
            <a:r>
              <a:rPr lang="ru-RU" altLang="ru-RU" sz="3600" b="1" dirty="0">
                <a:solidFill>
                  <a:srgbClr val="009242"/>
                </a:solidFill>
                <a:latin typeface="Georgia" pitchFamily="18" charset="0"/>
              </a:rPr>
              <a:t>, стоимость делим на цену.</a:t>
            </a:r>
          </a:p>
          <a:p>
            <a:pPr lvl="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alt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К = С : Ц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335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59"/>
    </mc:Choice>
    <mc:Fallback>
      <p:transition spd="slow" advTm="27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925551" y="2507911"/>
            <a:ext cx="6579219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7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6"/>
    </mc:Choice>
    <mc:Fallback>
      <p:transition spd="slow" advTm="5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5694" y="2178885"/>
            <a:ext cx="5776332" cy="353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  <a:tabLst>
                <a:tab pos="1943100" algn="l"/>
                <a:tab pos="2857500" algn="l"/>
                <a:tab pos="3886200" algn="l"/>
                <a:tab pos="4800600" algn="l"/>
              </a:tabLst>
            </a:pPr>
            <a:r>
              <a:rPr lang="x-none" sz="40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· 7 	</a:t>
            </a:r>
            <a:r>
              <a:rPr lang="ru-RU" sz="40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</a:t>
            </a:r>
            <a:r>
              <a:rPr lang="x-none" sz="40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· 1 </a:t>
            </a:r>
            <a:endParaRPr lang="ru-RU" sz="4000" b="1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tabLst>
                <a:tab pos="1943100" algn="l"/>
                <a:tab pos="2857500" algn="l"/>
                <a:tab pos="3886200" algn="l"/>
                <a:tab pos="4800600" algn="l"/>
              </a:tabLst>
            </a:pPr>
            <a:r>
              <a:rPr lang="x-none" sz="40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 · 3 	</a:t>
            </a:r>
            <a:r>
              <a:rPr lang="ru-RU" sz="40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</a:t>
            </a:r>
            <a:r>
              <a:rPr lang="x-none" sz="40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 · 4</a:t>
            </a:r>
            <a:endParaRPr lang="ru-RU" sz="4000" b="1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tabLst>
                <a:tab pos="1943100" algn="l"/>
                <a:tab pos="2857500" algn="l"/>
                <a:tab pos="3886200" algn="l"/>
                <a:tab pos="4800600" algn="l"/>
              </a:tabLst>
            </a:pPr>
            <a:r>
              <a:rPr lang="x-none" sz="40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· 8 	</a:t>
            </a:r>
            <a:r>
              <a:rPr lang="ru-RU" sz="40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</a:t>
            </a:r>
            <a:r>
              <a:rPr lang="x-none" sz="40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 · 9</a:t>
            </a:r>
            <a:endParaRPr lang="ru-RU" sz="4000" b="1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tabLst>
                <a:tab pos="1943100" algn="l"/>
                <a:tab pos="2857500" algn="l"/>
                <a:tab pos="3886200" algn="l"/>
                <a:tab pos="4800600" algn="l"/>
              </a:tabLst>
            </a:pPr>
            <a:r>
              <a:rPr lang="x-none" sz="40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· 5 	</a:t>
            </a:r>
            <a:r>
              <a:rPr lang="ru-RU" sz="40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</a:t>
            </a:r>
            <a:r>
              <a:rPr lang="x-none" sz="40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 · 2</a:t>
            </a:r>
            <a:endParaRPr lang="ru-RU" sz="4000" b="1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x-none" sz="40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 · 7 	</a:t>
            </a:r>
            <a:r>
              <a:rPr lang="ru-RU" sz="40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</a:t>
            </a:r>
            <a:r>
              <a:rPr lang="x-none" sz="40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· 6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5694" y="414827"/>
            <a:ext cx="5969711" cy="11364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0000"/>
              </a:lnSpc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x-none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оедин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x-none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стрелками примеры </a:t>
            </a:r>
            <a:r>
              <a:rPr lang="x-none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endParaRPr lang="ru-RU" sz="3200" b="1" dirty="0" smtClean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0000"/>
              </a:lnSpc>
            </a:pPr>
            <a:r>
              <a:rPr lang="x-none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x-none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одинаковым ответом</a:t>
            </a:r>
            <a:r>
              <a:rPr lang="x-none" sz="14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509024" y="2497873"/>
            <a:ext cx="2653991" cy="221909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2509024" y="3267307"/>
            <a:ext cx="2653991" cy="2074127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2509024" y="3267307"/>
            <a:ext cx="2575932" cy="67744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2509024" y="2543867"/>
            <a:ext cx="2564781" cy="217309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2509024" y="3944753"/>
            <a:ext cx="2653991" cy="139668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4286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31"/>
    </mc:Choice>
    <mc:Fallback>
      <p:transition spd="slow" advTm="26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8713" y="2175152"/>
            <a:ext cx="79619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3*4=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ru-RU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*2=                                         9*3=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03970" y="357282"/>
            <a:ext cx="65792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Вычисли. Замени умножение 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сложением</a:t>
            </a: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Составь два примера на деление.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93181" y="2390595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3+3+3+3=12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0870" y="2390595"/>
            <a:ext cx="989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7+7=14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7282859" y="2390595"/>
            <a:ext cx="148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9+9+9=27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913816"/>
            <a:ext cx="928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12:3=4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7200" y="3349841"/>
            <a:ext cx="9284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12:4=3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65120" y="2909135"/>
            <a:ext cx="928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14:7=2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65120" y="3309245"/>
            <a:ext cx="928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14:2=7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79580" y="292452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27:9=3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9580" y="3340022"/>
            <a:ext cx="928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27:3=9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8713" y="4293220"/>
            <a:ext cx="78281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 если произведение разделить на один множитель, то получится другой множитель.</a:t>
            </a:r>
            <a:endParaRPr lang="ru-RU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Звук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106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491"/>
    </mc:Choice>
    <mc:Fallback>
      <p:transition spd="slow" advTm="108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10" grpId="0"/>
      <p:bldP spid="11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14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1"/>
          <a:stretch>
            <a:fillRect/>
          </a:stretch>
        </p:blipFill>
        <p:spPr bwMode="auto">
          <a:xfrm>
            <a:off x="684213" y="404813"/>
            <a:ext cx="7559675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41838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4813"/>
            <a:ext cx="7559675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4223404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4813"/>
            <a:ext cx="7559675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104672325_4682845_pic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4813"/>
            <a:ext cx="7559675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 descr="orig_5e529a079a053bebbf94f73329a2e17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65175"/>
            <a:ext cx="755967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6" descr="c5ba3736b70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2"/>
          <a:stretch>
            <a:fillRect/>
          </a:stretch>
        </p:blipFill>
        <p:spPr bwMode="auto">
          <a:xfrm>
            <a:off x="684213" y="620713"/>
            <a:ext cx="7775575" cy="548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8" descr="harkov-arenduyu_magazin_ili_otdel_v_magazine_pod_kanctovary__42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77"/>
          <a:stretch>
            <a:fillRect/>
          </a:stretch>
        </p:blipFill>
        <p:spPr bwMode="auto">
          <a:xfrm>
            <a:off x="684213" y="476250"/>
            <a:ext cx="7632700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1042988" y="5661025"/>
            <a:ext cx="70389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КАНЦЕЛЯРСКИЙ МАГАЗИН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2807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405"/>
    </mc:Choice>
    <mc:Fallback>
      <p:transition spd="slow" advTm="73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3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4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" dur="3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5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6" dur="3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6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6" dur="3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6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08" name="Picture 36" descr="kanctovary_dlya_novogo_ofisa_readm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r="4642" b="6590"/>
          <a:stretch>
            <a:fillRect/>
          </a:stretch>
        </p:blipFill>
        <p:spPr bwMode="auto">
          <a:xfrm>
            <a:off x="2700338" y="1989138"/>
            <a:ext cx="3200400" cy="32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6" name="WordArt 4"/>
          <p:cNvSpPr>
            <a:spLocks noChangeArrowheads="1" noChangeShapeType="1" noTextEdit="1"/>
          </p:cNvSpPr>
          <p:nvPr/>
        </p:nvSpPr>
        <p:spPr bwMode="auto">
          <a:xfrm>
            <a:off x="2987675" y="333375"/>
            <a:ext cx="4940300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Канцелярские товары</a:t>
            </a:r>
          </a:p>
        </p:txBody>
      </p:sp>
      <p:pic>
        <p:nvPicPr>
          <p:cNvPr id="28678" name="Picture 6" descr="i?id=18095899-56-72&amp;n=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6" b="9779"/>
          <a:stretch>
            <a:fillRect/>
          </a:stretch>
        </p:blipFill>
        <p:spPr bwMode="auto">
          <a:xfrm>
            <a:off x="250825" y="2349500"/>
            <a:ext cx="2881313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4" name="Picture 12" descr="3162647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981075"/>
            <a:ext cx="3100388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0" name="Picture 18" descr="27989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2403475" cy="198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2" name="Picture 20" descr="12jovi_219415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213100"/>
            <a:ext cx="1644650" cy="137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4" name="Picture 22" descr="v-k-1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213100"/>
            <a:ext cx="1368425" cy="151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00" name="Picture 28" descr="261340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941888"/>
            <a:ext cx="1698625" cy="16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02" name="Picture 30" descr="shop_items_catalog_image4337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1" b="26389"/>
          <a:stretch>
            <a:fillRect/>
          </a:stretch>
        </p:blipFill>
        <p:spPr bwMode="auto">
          <a:xfrm>
            <a:off x="3059113" y="908050"/>
            <a:ext cx="2214562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04" name="Picture 32" descr="uuu_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157788"/>
            <a:ext cx="1243012" cy="141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12" name="Picture 40" descr="380068-39603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49725"/>
            <a:ext cx="2220913" cy="244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14" name="Picture 42" descr="img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2" t="13474" r="4646" b="26056"/>
          <a:stretch>
            <a:fillRect/>
          </a:stretch>
        </p:blipFill>
        <p:spPr bwMode="auto">
          <a:xfrm>
            <a:off x="6084888" y="4797425"/>
            <a:ext cx="2519362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00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31"/>
    </mc:Choice>
    <mc:Fallback>
      <p:transition spd="slow" advTm="23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8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8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8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8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8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7491" y="880947"/>
            <a:ext cx="72594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Литр, цена,  штука, упаковка, рубль, продавец, количество, витрина, копейка, стоимость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383" y="3598303"/>
            <a:ext cx="14814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ена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82714" y="3670786"/>
            <a:ext cx="33084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9019" y="3670785"/>
            <a:ext cx="29467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9883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69"/>
    </mc:Choice>
    <mc:Fallback>
      <p:transition spd="slow" advTm="23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5"/>
          <p:cNvSpPr>
            <a:spLocks noChangeArrowheads="1" noChangeShapeType="1" noTextEdit="1"/>
          </p:cNvSpPr>
          <p:nvPr/>
        </p:nvSpPr>
        <p:spPr bwMode="auto">
          <a:xfrm>
            <a:off x="3492500" y="765175"/>
            <a:ext cx="5256213" cy="33115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>
                  <a:noFill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ЦЕНА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>
                  <a:noFill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КОЛИЧЕСТВО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>
                  <a:noFill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СТОИМОСТЬ</a:t>
            </a: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4551363" y="4384675"/>
            <a:ext cx="2901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 КЛАСС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УМК «ШКОЛА РОССИИ»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9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23"/>
    </mc:Choice>
    <mc:Fallback>
      <p:transition spd="slow" advTm="10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838" y="1014761"/>
            <a:ext cx="81953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Цена- показывает сколько стоит 1 предмет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8" descr="http://savepic.net/2097009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2139562"/>
            <a:ext cx="14906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3415" y="3147625"/>
            <a:ext cx="720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5р.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3" descr="http://ural-pilot.ru/s/catalog/images/pr2002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262" y="1968688"/>
            <a:ext cx="1500187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35298" y="4181707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р.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9227" y="1968688"/>
            <a:ext cx="1847957" cy="17839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02244" y="4121799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90р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5425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95"/>
    </mc:Choice>
    <mc:Fallback>
      <p:transition spd="slow" advTm="28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2.3|8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8.3|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10.2|4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9.3|5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9.5|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2.1|1.6|1.5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3.9|4.4|9.9|11.9|5.8|11|9.9|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4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3.1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Презентация МАТЕМАТИК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резентация МАТЕМАТИК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Презентация МАТЕМАТИК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Презентация МАТЕМАТИК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417</Words>
  <Application>Microsoft Office PowerPoint</Application>
  <PresentationFormat>Экран (4:3)</PresentationFormat>
  <Paragraphs>141</Paragraphs>
  <Slides>24</Slides>
  <Notes>0</Notes>
  <HiddenSlides>0</HiddenSlides>
  <MMClips>24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Arial Black</vt:lpstr>
      <vt:lpstr>Calibri</vt:lpstr>
      <vt:lpstr>Georgia</vt:lpstr>
      <vt:lpstr>Impact</vt:lpstr>
      <vt:lpstr>Times New Roman</vt:lpstr>
      <vt:lpstr>Презентация МАТЕМАТИКА</vt:lpstr>
      <vt:lpstr>1_Презентация МАТЕМАТИКА</vt:lpstr>
      <vt:lpstr>2_Презентация МАТЕМАТИКА</vt:lpstr>
      <vt:lpstr>3_Презентация МАТЕМАТИКА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RC1710</dc:creator>
  <cp:lastModifiedBy>RC1710</cp:lastModifiedBy>
  <cp:revision>16</cp:revision>
  <dcterms:created xsi:type="dcterms:W3CDTF">2020-04-22T07:40:33Z</dcterms:created>
  <dcterms:modified xsi:type="dcterms:W3CDTF">2020-04-22T10:47:22Z</dcterms:modified>
</cp:coreProperties>
</file>