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</p:sldMasterIdLst>
  <p:notesMasterIdLst>
    <p:notesMasterId r:id="rId34"/>
  </p:notesMasterIdLst>
  <p:sldIdLst>
    <p:sldId id="311" r:id="rId2"/>
    <p:sldId id="308" r:id="rId3"/>
    <p:sldId id="309" r:id="rId4"/>
    <p:sldId id="310" r:id="rId5"/>
    <p:sldId id="258" r:id="rId6"/>
    <p:sldId id="276" r:id="rId7"/>
    <p:sldId id="259" r:id="rId8"/>
    <p:sldId id="277" r:id="rId9"/>
    <p:sldId id="278" r:id="rId10"/>
    <p:sldId id="279" r:id="rId11"/>
    <p:sldId id="280" r:id="rId12"/>
    <p:sldId id="281" r:id="rId13"/>
    <p:sldId id="282" r:id="rId14"/>
    <p:sldId id="260" r:id="rId15"/>
    <p:sldId id="274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3" r:id="rId24"/>
    <p:sldId id="291" r:id="rId25"/>
    <p:sldId id="294" r:id="rId26"/>
    <p:sldId id="295" r:id="rId27"/>
    <p:sldId id="296" r:id="rId28"/>
    <p:sldId id="304" r:id="rId29"/>
    <p:sldId id="312" r:id="rId30"/>
    <p:sldId id="313" r:id="rId31"/>
    <p:sldId id="315" r:id="rId32"/>
    <p:sldId id="30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74" autoAdjust="0"/>
  </p:normalViewPr>
  <p:slideViewPr>
    <p:cSldViewPr>
      <p:cViewPr>
        <p:scale>
          <a:sx n="70" d="100"/>
          <a:sy n="70" d="100"/>
        </p:scale>
        <p:origin x="-47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2FDFE-4089-40B3-8A8F-FA1632AFD571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0229F-7239-4CAF-B613-6495E4799A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38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F78DFA-1F89-4BD1-9E38-3A5C6A85654F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B194D56-9233-492B-AF74-2BD998174C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pravmir.ru/wp-content/uploads/2013/02/596px-Ivan_Susanin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0%BE%D0%B6%D0%B0%D1%80%D1%81%D0%BA%D0%B8%D0%B9,_%D0%94%D0%BC%D0%B8%D1%82%D1%80%D0%B8%D0%B9_%D0%9C%D0%B8%D1%85%D0%B0%D0%B9%D0%BB%D0%BE%D0%B2%D0%B8%D1%87" TargetMode="External"/><Relationship Id="rId3" Type="http://schemas.openxmlformats.org/officeDocument/2006/relationships/hyperlink" Target="https://ru.wikipedia.org/wiki/1611_%D0%B3%D0%BE%D0%B4" TargetMode="External"/><Relationship Id="rId7" Type="http://schemas.openxmlformats.org/officeDocument/2006/relationships/hyperlink" Target="https://ru.wikipedia.org/wiki/%D0%9A%D1%83%D0%B7%D1%8C%D0%BC%D0%B0_%D0%9C%D0%B8%D0%BD%D0%B8%D0%BD" TargetMode="External"/><Relationship Id="rId12" Type="http://schemas.openxmlformats.org/officeDocument/2006/relationships/hyperlink" Target="http://tonkosti.ru/%D0%9A%D1%80%D0%B0%D1%81%D0%BD%D0%B0%D1%8F_%D0%BF%D0%BB%D0%BE%D1%89%D0%B0%D0%B4%D1%8C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0%D0%BE%D1%81%D1%81%D0%B8%D1%8F" TargetMode="External"/><Relationship Id="rId11" Type="http://schemas.openxmlformats.org/officeDocument/2006/relationships/hyperlink" Target="https://ru.wikipedia.org/wiki/%D0%9F%D0%BE%D0%BB%D1%8C%D1%81%D0%BA%D0%BE-%D0%BB%D0%B8%D1%82%D0%BE%D0%B2%D1%81%D0%BA%D0%B0%D1%8F_%D0%BE%D0%BA%D0%BA%D1%83%D0%BF%D0%B0%D1%86%D0%B8%D1%8F_%D0%9C%D0%BE%D1%81%D0%BA%D0%B2%D1%8B" TargetMode="External"/><Relationship Id="rId5" Type="http://schemas.openxmlformats.org/officeDocument/2006/relationships/hyperlink" Target="https://ru.wikipedia.org/wiki/%D0%98%D0%BD%D1%82%D0%B5%D1%80%D0%B2%D0%B5%D0%BD%D1%86%D0%B8%D1%8F" TargetMode="External"/><Relationship Id="rId10" Type="http://schemas.openxmlformats.org/officeDocument/2006/relationships/hyperlink" Target="https://ru.wikipedia.org/wiki/%D0%9F%D0%B5%D1%80%D0%B2%D0%BE%D0%B5_%D0%BD%D0%B0%D1%80%D0%BE%D0%B4%D0%BD%D0%BE%D0%B5_%D0%BE%D0%BF%D0%BE%D0%BB%D1%87%D0%B5%D0%BD%D0%B8%D0%B5" TargetMode="External"/><Relationship Id="rId4" Type="http://schemas.openxmlformats.org/officeDocument/2006/relationships/hyperlink" Target="https://ru.wikipedia.org/wiki/%D0%9D%D0%B8%D0%B6%D0%BD%D0%B8%D0%B9_%D0%9D%D0%BE%D0%B2%D0%B3%D0%BE%D1%80%D0%BE%D0%B4" TargetMode="External"/><Relationship Id="rId9" Type="http://schemas.openxmlformats.org/officeDocument/2006/relationships/hyperlink" Target="https://ru.wikipedia.org/wiki/1612_%D0%B3%D0%BE%D0%B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5%D0%B2%D1%80%D0%BE%D0%BF%D0%B0_(%D1%87%D0%B0%D1%81%D1%82%D1%8C_%D1%81%D0%B2%D0%B5%D1%82%D0%B0)" TargetMode="External"/><Relationship Id="rId5" Type="http://schemas.openxmlformats.org/officeDocument/2006/relationships/hyperlink" Target="https://ru.wikipedia.org/wiki/%D0%A8%D0%B2%D0%B5%D0%B4%D1%81%D0%BA%D0%BE%D0%B5_%D0%B2%D0%B5%D0%BB%D0%B8%D0%BA%D0%BE%D0%B4%D0%B5%D1%80%D0%B6%D0%B0%D0%B2%D0%B8%D0%B5" TargetMode="External"/><Relationship Id="rId4" Type="http://schemas.openxmlformats.org/officeDocument/2006/relationships/hyperlink" Target="https://ru.wikipedia.org/wiki/%D0%A0%D1%83%D1%81%D1%81%D0%BA%D0%BE%D0%B5_%D1%86%D0%B0%D1%80%D1%81%D1%82%D0%B2%D0%B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0%D0%B9%D0%BB:Memorial_of_Dubosekovo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96;&#1082;&#1086;&#1083;&#1100;&#1085;&#1080;&#1082;\&#1056;&#1072;&#1073;&#1086;&#1095;&#1080;&#1081;%20&#1089;&#1090;&#1086;&#1083;\&#1055;&#1056;&#1045;&#1047;&#1045;&#1053;&#1058;&#1040;&#1062;&#1048;&#1071;\&#1089;&#1086;&#1083;&#1076;&#1072;&#1090;.wma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5%D0%BC%D0%BE%D1%80%D0%B8%D0%B0%D0%BB_%C2%AB%D0%93%D0%B5%D1%80%D0%BE%D1%8F%D0%BC-%D0%BF%D0%B0%D0%BD%D1%84%D0%B8%D0%BB%D0%BE%D0%B2%D1%86%D0%B0%D0%BC%C2%BB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4%D1%83%D0%B1%D0%BE%D1%81%D0%B5%D0%BA%D0%BE%D0%B2%D0%BE_(%D0%BF%D0%BE%D1%81%D1%91%D0%BB%D0%BE%D0%BA_%D1%81%D1%82%D0%B0%D0%BD%D1%86%D0%B8%D0%B8)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no-teatr.ru/kino/news/y2016/12-28/10529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ote4estvo.ru/uploads/1351098010_3-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ote4estvo.ru/goroda-rossii/668-istoriya-moskvy.html" TargetMode="Externa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96;&#1082;&#1086;&#1083;&#1100;&#1085;&#1080;&#1082;\&#1056;&#1072;&#1073;&#1086;&#1095;&#1080;&#1081;%20&#1089;&#1090;&#1086;&#1083;\&#1055;&#1056;&#1045;&#1047;&#1045;&#1053;&#1058;&#1040;&#1062;&#1048;&#1071;\&#1060;&#1083;&#1072;&#1075;%20&#1075;&#1086;&#1089;&#1091;&#1076;&#1072;&#1088;&#1089;&#1090;&#1074;&#1072;.wma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ru.wikipedia.org/wiki/%D0%97%D0%BE%D0%BB%D0%BE%D1%82%D0%B0%D1%8F_%D0%9E%D1%80%D0%B4%D0%B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Защитники земли русской</a:t>
            </a:r>
            <a:endParaRPr lang="ru-RU" dirty="0"/>
          </a:p>
        </p:txBody>
      </p:sp>
      <p:pic>
        <p:nvPicPr>
          <p:cNvPr id="3074" name="Picture 2" descr="C:\Users\Алевтина\Desktop\348d87ebcab2e115a90bf57caa297e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0" y="1412776"/>
            <a:ext cx="8352928" cy="53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ван Сусанин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531793"/>
            <a:ext cx="5372670" cy="49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864396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В 1612 году во времена польской интервенции простой русский крестьянин Иван Сусанин завел большой отряд врагов в непроходимые леса. По дороге он зашел в свою избу и незаметно отправил своего маленького сынишку к царю, чтобы предупредить его об опасности. Заведя ляхов в непроходимую чащу, Иван Сусанин произнес: «Злодеи! Вот голова моя; делайте со мною, что хотите; кого вы ищете, тот вам не достанется!».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42844" y="3571876"/>
            <a:ext cx="17145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М.И.Скотти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«Подвиг Ивана Сусанина» (1851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28596" y="1285860"/>
            <a:ext cx="8143900" cy="480131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Подвиг гражданина Минина и князя Пожарского золотыми буквами вписан в историю России. Их имена всегда ассоциировались с истинным патриотизмом и самоотверженностью. Не случайно в сложные для страны периоды память о героическом ополчении поднимала россиян на новые подвиги.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Второ́е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наро́дное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ополче́ние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или Второе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зе́мское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ополчение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возникшее в сентябре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tooltip="1611 год"/>
              </a:rPr>
              <a:t>1611 года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tooltip="Нижний Новгород"/>
              </a:rPr>
              <a:t>Нижнем Новгороде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для борьбы с польскими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tooltip="Интервенция"/>
              </a:rPr>
              <a:t>интервентами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состояло из отрядов горожан, крестьян центральных и северных районов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 tooltip="Россия"/>
              </a:rPr>
              <a:t>России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	Руководители —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 tooltip="Кузьма Минин"/>
              </a:rPr>
              <a:t>Кузьма Минин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и князь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tooltip="Пожарский, Дмитрий Михайлович"/>
              </a:rPr>
              <a:t>Дмитрий Пожарский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 августе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 tooltip="1612 год"/>
              </a:rPr>
              <a:t>1612 года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с частью сил, оставшихся под Москвой от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 tooltip="Первое народное ополчение"/>
              </a:rPr>
              <a:t>Первого ополчения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разбило польскую армию под Москвой, а в октябре 1612 года — полностью освободило столицу  от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1" tooltip="Польско-литовская оккупация Москвы"/>
              </a:rPr>
              <a:t>оккупации  интервентами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самом сердце Москвы — на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5A369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2" tooltip="Красная площадь"/>
              </a:rPr>
              <a:t>Красной площади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расположен памятник Минину и Пожарскому. Если быть точнее, скульптурная группа установлена перед Собором Василия Блаженного. Она посвящена Кузьме Минину и Дмитрию Михайловичу Пожарскому, руководителям второго народного ополчения во время польской интервенции, и победе над Польшей в 1612 году.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Минину и Пожарскому, фото 2015 год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рагмент диорамы &quot;Полтавская битва&quot; (художники Анатолий Горпенко, Георгий Марченко и Николай Жашков)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епродукция картины Алексея Кившенко «Капитуляция шведской армии»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862322"/>
            <a:ext cx="5572164" cy="385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57654" y="0"/>
            <a:ext cx="47863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1709 году Полтавской битвой северной войны со шведами командовал Петр Первый. В 1709 года 8 июля поблизости Полтавы случилось завершающее сражение Северной войны, где наша армия под управлением Петра I уничтожила войска короля Швеции Карла XII. Разгром шведской армии привёл к перелому в Северной войне в пользу 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4" tooltip="Русское царство"/>
              </a:rPr>
              <a:t>России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 к концу господства 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5" tooltip="Шведское великодержавие"/>
              </a:rPr>
              <a:t>Швеции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в 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6" tooltip="Европа (часть света)"/>
              </a:rPr>
              <a:t>Европе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42844" y="3786190"/>
            <a:ext cx="321471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Фрагмент диорамы «Полтавская битва» (художники Анатолий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Горпенко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Георгий Марченко и Николай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Жашков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11525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Александр Суворов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bc169b620c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3929090" cy="5143536"/>
          </a:xfr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786314" y="2000240"/>
            <a:ext cx="407193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Яркий во всех отношениях человек, он прославился среди современников не только своими победами, но и своей неординарностью или, как тогда говорили,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чудачества-ми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 Для нас же, потомков, уроки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Суво-рова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это весь его боевой путь, от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Бер-лина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Варшавы до Измаила и Очакова, от Волги и до Альп. Знаменитый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рус-ский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полководец Александр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Василь-евич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Суворов создал науку побеждать.   Он говорил: «Всякое дело начинай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бла-гословением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Божьим. До издыхания будь верным Государству и Отечеству, убегай от роскоши, праздности,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корыс-толюбия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2954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Переход Суворова через Альпы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attach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4500562" cy="5357850"/>
          </a:xfrm>
        </p:spPr>
      </p:pic>
      <p:sp>
        <p:nvSpPr>
          <p:cNvPr id="5" name="Прямоугольник 4"/>
          <p:cNvSpPr/>
          <p:nvPr/>
        </p:nvSpPr>
        <p:spPr>
          <a:xfrm>
            <a:off x="4714876" y="1413946"/>
            <a:ext cx="421484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За этот беспримерный по трудностям и героизму поход Суворов был удостоен высшего воинского звания генералиссимуса, став четвёртым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гене-ралиссимусом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России.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 В Швейцарском походе потери русской армии составили около 5 тыс. человек (до 1/4 армии), многие из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кото-рых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разбились при переходах. Однако потери французских войск, обладавших подавляющим превосходством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чис-ленности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превосходили потери русских войск в 3-4 раза.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utuzov by Volko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3116"/>
            <a:ext cx="328614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472" y="285728"/>
            <a:ext cx="8215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3 сентября 1812 года русская армия расположилась у села Бородино на заранее определенных позициях. Здесь главнокомандующий – Михаил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Иллари-онович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Кутузов решил дать армии Наполеона решающее сражение. Бородинское сражение – крупнейшее в Отечественной войне 1812 года между русской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фран-цузской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армиями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произошло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сентября 1812 года у села Бородино (124 км западнее Москвы).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15016"/>
            <a:ext cx="392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фельдмаршал 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Михаил Илларионович Кутузов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357686" y="5715016"/>
            <a:ext cx="45005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ЗАЩИТНИКИ – ГЕРОИ  -  Багратион,  Барклай-де- Толли,  Раевский,  Давыдов,  Платов, ….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4" descr="Николай Николаевич Раевский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916832"/>
            <a:ext cx="1785950" cy="1850368"/>
          </a:xfrm>
          <a:prstGeom prst="rect">
            <a:avLst/>
          </a:prstGeom>
          <a:noFill/>
        </p:spPr>
      </p:pic>
      <p:pic>
        <p:nvPicPr>
          <p:cNvPr id="40966" name="Picture 6" descr="Матвей Иванович Платов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3929066"/>
            <a:ext cx="1714512" cy="1795643"/>
          </a:xfrm>
          <a:prstGeom prst="rect">
            <a:avLst/>
          </a:prstGeom>
          <a:noFill/>
        </p:spPr>
      </p:pic>
      <p:pic>
        <p:nvPicPr>
          <p:cNvPr id="40968" name="Picture 8" descr="Михаил Богданович Барклай – де – Толли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636912"/>
            <a:ext cx="1714512" cy="1917380"/>
          </a:xfrm>
          <a:prstGeom prst="rect">
            <a:avLst/>
          </a:prstGeom>
          <a:noFill/>
        </p:spPr>
      </p:pic>
      <p:pic>
        <p:nvPicPr>
          <p:cNvPr id="40970" name="Picture 10" descr="Багратион Петр Иванович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2040054"/>
            <a:ext cx="1532605" cy="1728094"/>
          </a:xfrm>
          <a:prstGeom prst="rect">
            <a:avLst/>
          </a:prstGeom>
          <a:noFill/>
        </p:spPr>
      </p:pic>
      <p:pic>
        <p:nvPicPr>
          <p:cNvPr id="40972" name="Picture 12" descr="Денис Васильевич Давыдов 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3929066"/>
            <a:ext cx="1571636" cy="1832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79512" y="142852"/>
            <a:ext cx="8778766" cy="175432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1698 году Петром 1 был учреждён первый в России орден для награждения за воинские подвиги и государственную службу. 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честь знаменитых защитников Отечества есть награды им. Дмитрия Донского, Александра Невского, Георгия Победоносца, ордена Суворова, Кутузова, Нахимова, Жукова, Святого Великомученика и Победоносца, За заслуги перед Отечеством, Пушкина, Георгиевский крест, медали Ушакова Нахимова,  Нестерова.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3" name="Picture 5" descr="http://old.redstar.ru/2007/08/09_08/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4437112"/>
            <a:ext cx="2297679" cy="2088232"/>
          </a:xfrm>
          <a:prstGeom prst="rect">
            <a:avLst/>
          </a:prstGeom>
          <a:noFill/>
        </p:spPr>
      </p:pic>
      <p:pic>
        <p:nvPicPr>
          <p:cNvPr id="43019" name="Picture 11" descr="Картинки по запросу ордена в честь русских полководце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8259" y="1897178"/>
            <a:ext cx="6695741" cy="2107886"/>
          </a:xfrm>
          <a:prstGeom prst="rect">
            <a:avLst/>
          </a:prstGeom>
          <a:noFill/>
        </p:spPr>
      </p:pic>
      <p:pic>
        <p:nvPicPr>
          <p:cNvPr id="43021" name="Picture 13" descr="Картинки по запросу ордена в честь русских полководце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437112"/>
            <a:ext cx="3411909" cy="2088232"/>
          </a:xfrm>
          <a:prstGeom prst="rect">
            <a:avLst/>
          </a:prstGeom>
          <a:noFill/>
        </p:spPr>
      </p:pic>
      <p:pic>
        <p:nvPicPr>
          <p:cNvPr id="43023" name="Picture 15" descr="Картинки по запросу ордена в честь русских полководце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4437112"/>
            <a:ext cx="2171700" cy="2088232"/>
          </a:xfrm>
          <a:prstGeom prst="rect">
            <a:avLst/>
          </a:prstGeom>
          <a:noFill/>
        </p:spPr>
      </p:pic>
      <p:pic>
        <p:nvPicPr>
          <p:cNvPr id="43025" name="Picture 17" descr="Картинки по запросу ордена в честь русских полководцев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1988840"/>
            <a:ext cx="2000264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Картинки по запросу ордена в честь русских полководце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785950" cy="1892452"/>
          </a:xfrm>
          <a:prstGeom prst="rect">
            <a:avLst/>
          </a:prstGeom>
          <a:noFill/>
        </p:spPr>
      </p:pic>
      <p:pic>
        <p:nvPicPr>
          <p:cNvPr id="44038" name="Picture 6" descr="Картинки по запросу ордена в честь русских полководце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7901" y="1804934"/>
            <a:ext cx="6746099" cy="5053066"/>
          </a:xfrm>
          <a:prstGeom prst="rect">
            <a:avLst/>
          </a:prstGeom>
          <a:noFill/>
        </p:spPr>
      </p:pic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214546" y="214290"/>
            <a:ext cx="621507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Великая отечественная война началась 22 июня 1941 года. На этой войне погибло множество людей, многие были ранены. Наша страна не была готова к войне. У наших солдат не хватало оружия, танков, пулеметов, гранат, но не- смотря на это наши войска не сдавались и шли вперед.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pload.wikimedia.org/wikipedia/ru/thumb/e/e8/Memorial_of_Dubosekovo.jpg/380px-Memorial_of_Dubosekovo.jp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285728"/>
            <a:ext cx="6929454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2000240"/>
            <a:ext cx="23574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--- «Велика Россия, а отступать некуда – позади Москва!»  разъезд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Дубосеково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1941 год ноябрь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28 героев панфиловцев (политрук Клочков 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лдат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142976" y="5857892"/>
            <a:ext cx="203200" cy="20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611560" y="1015664"/>
            <a:ext cx="806489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Защитник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отечества - это человек, который глубоко убеждён  в своей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принадлежности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той Стране, в которой он родился, либо оказался волею судьбы, и готовый любыми доступными ему способами, будь то: сила, выносливость, хитрость, ловкость рук, умение получать необходимую информацию, опыт служения в рядах системных служб, владение стратегией и тактикой, любовь к Родине и малой Родине, желание защитить своих близких, справедливость и стремление выжить самому и спасти других, желание укрепить позитивные отношения между представителями любых национальностей, конфессий  и готовый сделать хоть что-нибудь малое, чтобы все остальные могли спать спокойно. Это не обязательно должен быть мужчина. Это может быть и женщина, и ребёнок в сознательном возрасте. А защита Отечества - это не обязательно подвиг. Это участие, это соблюдение    законов, это готовность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прийти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помощь и это Любовь к земле и людям.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фото 28панфиловцев 1941год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892971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571604" y="6488668"/>
            <a:ext cx="58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tooltip="Мемориал "/>
              </a:rPr>
              <a:t>Мемориал «Героям-панфиловцам»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у разъезда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tooltip="Дубосеково (посёлок станции)"/>
              </a:rPr>
              <a:t>Дубосеково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фото 1941 года 28 панфиловцев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5762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Картинки по запросу фото 1941 года 28 панфиловцев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786058"/>
            <a:ext cx="5946808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артинки по запросу фото 1941 года 28 панфиловцев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0"/>
            <a:ext cx="378618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фото 28панфиловцев 1941год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290"/>
            <a:ext cx="514353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Картинки по запросу фото 28панфиловцев 1941года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357562"/>
            <a:ext cx="485037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фото 28панфиловцев 1941год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71612"/>
            <a:ext cx="450056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content.izvestia.ru/media/3/news/2016/11/645206/fa5a03d78965a262c892d9fa42bac10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3248"/>
            <a:ext cx="464343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артинки по запросу фото 28панфиловцев 1941года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3438" cy="307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и по запросу фото 1941 года 28 панфиловцев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5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572132" y="1000108"/>
            <a:ext cx="3357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декабря 2016  Россияне назвали одним из  лучших  отечественных  фильмов 2016 года  «28 панфиловцев».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оссияне назвали лучшие отечественные фильмы 2016 года">
            <a:hlinkClick r:id="rId3" tooltip="&quot;Россияне назвали лучшие отечественные фильмы 2016 года&quot;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571744"/>
            <a:ext cx="36433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1252.photobucket.com/albums/hh579/Artiom_Blishick/brest%2009-06-2012/DSC_072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357430"/>
            <a:ext cx="7072362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88582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Оборона Брестской крепости - пример мужества и стойкости советского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наро-да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борьбе за свободу и независимость Родины, яркое проявление нерушимого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един-ства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народов СССР. Защитники крепости - воины более чем 30 национальностей СССР - до конца выполнили свой долг перед Родиной. С 22 июня до 23 июля 1941 года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подраз-деления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Красной Армии (всего около 3,5 тысяч человек) обороняли Брестскую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кре-пость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 результате внезапного нападения гарнизон Брестской крепости войны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оказал-ся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отрезанным от основных частей Красной армии. Бои шли на всей территории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кре-пости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гарнизон в течение месяца отбивал атаки немцев, но силы были неравны.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14282" y="142852"/>
            <a:ext cx="8929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Летчик Николай Гастелло  во время Великой Отечественной войны направил свой горящий самолет на скопление врага.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4274" name="Рисунок 125" descr="Николай Гастелло фото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785794"/>
            <a:ext cx="6209719" cy="4643470"/>
          </a:xfrm>
          <a:prstGeom prst="rect">
            <a:avLst/>
          </a:prstGeom>
          <a:noFill/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5657671"/>
            <a:ext cx="9144000" cy="12003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Николаю Гастелло было суждено совершить бессмертный подвиг, который остался в памяти народа. Николай родился в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AB7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tooltip="Москва"/>
              </a:rPr>
              <a:t>Москве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 1907 году. Его отец был родом из </a:t>
            </a:r>
            <a:r>
              <a:rPr lang="ru-RU" dirty="0" err="1" smtClean="0">
                <a:solidFill>
                  <a:srgbClr val="575757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Белорус-сии</a:t>
            </a:r>
            <a:r>
              <a:rPr lang="ru-RU" dirty="0" smtClean="0">
                <a:solidFill>
                  <a:srgbClr val="575757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В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 лет Николай стал работать. В 1932 году был призван в Красную армию. Определили его быть пилотом. Обучение будущий герой проходил в Луганской авиашколе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928662" y="214290"/>
            <a:ext cx="69968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Зоя Космодемьянская и Молодая гвардия. Партизаны и подпольщики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Картинки по запросу молодогвардейцы фото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785794"/>
            <a:ext cx="473203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артинки по запросу молодогвардейцы фото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929066"/>
            <a:ext cx="365538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равда о Зое Космодемьянской: подвиг и пытки глазами очевидца (ФОТО) | Русская весна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1124743"/>
            <a:ext cx="3571900" cy="266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14282" y="285728"/>
            <a:ext cx="385762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стране, такой непобедимой,                                                                                                                                       Что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Новороссией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зовут,                                                                                                                                       Победы луч неугасимый                                                                                                                                          Укажет нам надежный путь.                                                                                                                                        У нас у всех  большое сердце,                                                                                                                                     Мы знаем, как свой край любить.                                                                                                                                                  Пусть будет Мир и светит солнце,                                                                                                                          С надеждой, верой будем жить!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Раиса Боровик     г. Комсомольское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786314" y="3643314"/>
            <a:ext cx="4000528" cy="1477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 свободою горим, 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 сердца для чести живы, 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Мой друг, Отчизне посвятим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Души прекрасные порывы!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 С. Пушкин «К Чаадаеву»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Флаг государства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429652" y="6000768"/>
            <a:ext cx="203200" cy="203200"/>
          </a:xfrm>
          <a:prstGeom prst="rect">
            <a:avLst/>
          </a:prstGeom>
        </p:spPr>
      </p:pic>
      <p:pic>
        <p:nvPicPr>
          <p:cNvPr id="6146" name="Picture 2" descr="https://encrypted-tbn3.gstatic.com/images?q=tbn:ANd9GcTb5lT_3EBNKM9lw1oDZlpYoZ2iqLi1Go2ETfYsWKJgZ3_Vo9pbrLE185X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571876"/>
            <a:ext cx="4356933" cy="2643206"/>
          </a:xfrm>
          <a:prstGeom prst="rect">
            <a:avLst/>
          </a:prstGeom>
          <a:noFill/>
        </p:spPr>
      </p:pic>
      <p:sp>
        <p:nvSpPr>
          <p:cNvPr id="6148" name="AutoShape 4" descr="Картинки по запросу флаг новороссии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Картинки по запросу флаг новороссии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85728"/>
            <a:ext cx="4013146" cy="2508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Нам есть с кого брать пример!</a:t>
            </a:r>
            <a:endParaRPr lang="ru-RU" dirty="0"/>
          </a:p>
        </p:txBody>
      </p:sp>
      <p:pic>
        <p:nvPicPr>
          <p:cNvPr id="2050" name="Picture 2" descr="C:\Users\Алевтина\Desktop\рабочий стол\2015 г.(2)\Смотр строя\IMG_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02" y="1169368"/>
            <a:ext cx="856895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34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Настоящий человек независимо от возраста и пола это делает в силу своих возможностей и способностей. Мальчик, уступивший в транспорте место  старшему, убедивший прохожего поднять брошенный окурок, посадивший дерево у себя во дворе, - тоже защитник Отечества, как и пограничник. И то, и другое одинаково важно. И без того, и без другого </a:t>
            </a: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Отечества быть не может.                                                                                                                                                                                                       </a:t>
            </a: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Настоящий </a:t>
            </a: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защитник Отечества</a:t>
            </a: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будет защищать ценности, принципы жизни и нравственного поведения, основанные на бережном отношении к природе, к своей стране, к родителям и друзьям, к другим людям (знакомым и незнакомым). Он будет защищать традиции и все  то наследие, которое оставили ему родители. Наследие наших предков – это то, чем мы гордимся, то, что позволяет человеку (к сожалению, не каждому) оставаться Человеком.                                                                                                 </a:t>
            </a: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Защитник этих нравственных принципов, этого наследия и может называться защитником Отечества, настоящим патриотом своей страны.</a:t>
            </a: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777777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"Защитник Отечества" имеет не только оборонный смысл, в полном смысле - это любовь к Отечеству.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857224" y="1714488"/>
            <a:ext cx="7643834" cy="48013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Настоящий человек независимо от возраста и пола это делает в силу своих возможностей и способностей. Мальчик, уступивший в транспорте место  старшему, убедивший прохожего поднять брошенный окурок, посадивший дерево у себя во дворе, - тоже защитник Отечества, как и пограничник. И то, и другое одинаково важно. И без того, и без другого Отечества быть не может.                                                                                                                                                                                                       	Настоящий защитник Отечества будет защищать ценности, принципы жизни и нравственного поведения, основанные на бережном отношении к природе, к своей стране, к родителям и друзьям, к другим людям (знакомым и незнакомым). Он будет защищать традиции и все  то наследие, которое оставили ему родители. Наследие наших предков – это то, чем мы гордимся, то, что позволяет человеку (к сожалению, не каждому) оставаться Человеком.                                                                                                 	Защитник этих нравственных принципов, этого наследия и может называться защитником Отечества, настоящим патриотом своей страны.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77777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"Защитник Отечества" имеет не только оборонный смысл, в полном смысле - это любовь к Отечеству.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http://melochi-jizni.ru/_ph/13/1/631736163.jpg?14865468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14290"/>
            <a:ext cx="190500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r>
              <a:rPr lang="ru-RU" dirty="0" err="1" smtClean="0"/>
              <a:t>Военно</a:t>
            </a:r>
            <a:r>
              <a:rPr lang="ru-RU" dirty="0" smtClean="0"/>
              <a:t> – патриотический Клуб   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«Единство»</a:t>
            </a:r>
            <a:endParaRPr lang="ru-RU" dirty="0"/>
          </a:p>
        </p:txBody>
      </p:sp>
      <p:pic>
        <p:nvPicPr>
          <p:cNvPr id="4098" name="Picture 2" descr="C:\Users\Алевтина\Desktop\9мая\Фото0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97000"/>
            <a:ext cx="4104456" cy="51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53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749300"/>
            <a:ext cx="63341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873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2195736" y="1388856"/>
            <a:ext cx="6776784" cy="45243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Защитник Отечества - воин, солдат.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Надёжный товарищ и любящий брат.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Ты - сын, внук, родитель, супруг,  дед и зять.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Ты ценишь Земли древней каждую пядь!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Будь сильным, уверенным в завтрашнем дне.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Увенчан победой, на белом коне !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Пусть мир будет лучшей наградой для всех.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А рядом – удача, любовь и успех!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Дорогие  Защитники Отечества! Многие лета вам и вашим близким! Здоровья и терпения! Сил и находчивости! Веры в себя и желания быть полезными! Крепких надёжных  товарищей и хорошего домашнего тыла! Будьте с нами!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142852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Мы под надежной защитой</a:t>
            </a:r>
            <a:endParaRPr kumimoji="0" lang="ru-RU" sz="4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7586" name="Picture 2" descr="C:\Users\ХОЗЯИН\Desktop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177" y="4797152"/>
            <a:ext cx="2816343" cy="1944216"/>
          </a:xfrm>
          <a:prstGeom prst="rect">
            <a:avLst/>
          </a:prstGeom>
          <a:noFill/>
        </p:spPr>
      </p:pic>
      <p:pic>
        <p:nvPicPr>
          <p:cNvPr id="1026" name="Picture 2" descr="C:\Users\Алевтина\Desktop\10\траф\trafareti-9-maya-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962760"/>
            <a:ext cx="2291084" cy="33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428728" y="1643050"/>
            <a:ext cx="63579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	Кто такой защитник Отечества? Это настоящий мужчина – воин, храбрый и благородный рыцарь. Он спасает слабых, он не дрожит перед врагом. Такой человек может быть военным или полицейским. Но совсем необязательно для него держать в руках оружие, потому защитник Отечества может быть и врачом, спасателем или пожарным. Обычно в праздник 23 февраля поздравляют мужчин. А ведь защищать Родину может и женщина. 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История знает много примеров этому. Во время Великой Отечественной Войны медсестры спасали тысячи жизней раненых бойцов. Часто эти хрупкие девушки на себе выносили с поля боя раненых бойцов, здоровенных парней. И все это происходило под огнем и обстрелом врага.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6" name="Picture 4" descr="http://melochi-jizni.ru/_ph/13/1/344721865.jpg?14865468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67" y="5214950"/>
            <a:ext cx="2190733" cy="1643050"/>
          </a:xfrm>
          <a:prstGeom prst="rect">
            <a:avLst/>
          </a:prstGeom>
          <a:noFill/>
        </p:spPr>
      </p:pic>
      <p:pic>
        <p:nvPicPr>
          <p:cNvPr id="5" name="Picture 2" descr="открытки картинки 23 феврал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964505"/>
          </a:xfrm>
          <a:prstGeom prst="rect">
            <a:avLst/>
          </a:prstGeom>
          <a:noFill/>
        </p:spPr>
      </p:pic>
      <p:pic>
        <p:nvPicPr>
          <p:cNvPr id="6" name="Picture 2" descr="http://melochi-jizni.ru/_ph/13/1/545654503.jpg?14865468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67" y="5214950"/>
            <a:ext cx="2190733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Первые защитники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0913c484159fd857173073cb8a25c62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6143636" cy="4525962"/>
          </a:xfrm>
        </p:spPr>
      </p:pic>
      <p:sp>
        <p:nvSpPr>
          <p:cNvPr id="5" name="TextBox 4"/>
          <p:cNvSpPr txBox="1"/>
          <p:nvPr/>
        </p:nvSpPr>
        <p:spPr>
          <a:xfrm>
            <a:off x="6286512" y="1071546"/>
            <a:ext cx="2857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Первые защитники земли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русской относятся 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былинному эпосу: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Илья Муромец, Добрыня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Никитич и Алеша Попович.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Именно они охраняли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рубежи земли русской от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ногочисленных врагов.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Зорко осматривают они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границы. В те далекие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времена прославились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они силушкой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богатырской 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большой любовью к 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своему Отечеству.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657671"/>
            <a:ext cx="9001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Иван - Богатырь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- мифологизированный персонаж русской богатырской сказки, обладающий чертами эпического героя.  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Похожий образ героя - богатыря встречается в украинских, белорусских, латышских и других славянских сказках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оргий Победоносец - худ.Сергей Бордюг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78628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86314" y="428604"/>
            <a:ext cx="421484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Георгий Победоносец </a:t>
            </a:r>
          </a:p>
          <a:p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 рус. фольклоре 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Егорий Храбрый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 христианских и мусульманских преданиях воин-мученик, с именем которого фольклорная традиция связала  в частности мотив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драконоборчества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Во время гонения на христиан его пытались принудить истязаниями к отречению от веры и в конце концов отрубили ему голову. Это ставит Георгия в один ряд с другими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христ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мучениками из военного сословия, которые после превращения христианства в государственную религию стали рассматриваться как небесные покровители «христолюбивого воинства» и восприниматься как идеальные воины (хотя их подвиг связан с мужеством не на поле брани, а перед лицом палача).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Александр Невский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309702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2297443" cy="4525962"/>
          </a:xfr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357554" y="1285860"/>
            <a:ext cx="478634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еще наше Отечество в разное время защищали полководцы Александр Невский( битва на Чудском озере. Наши воины сражались с рыцарями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Левонского ордена. Есть награда – орден Александра Невского). 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свои военные победы князь Александр одержал в молодости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Во время Невской битвы (1240 год) ему было от силы 20 лет, во время Ледового побоища — 22 года.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Впоследствии он прославился более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политик и дипломат, однако периодически выступал и как военачальник. За всю свою жизнь князь Александр не проиграл ни одного сражения.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Александр Невский канонизирован как благоверный князь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io.ua/img_su/small/0011/92/00119201_n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321659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868" y="428604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357554" y="285728"/>
            <a:ext cx="557216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Куликовская битва 1380 г. - важнейшее событие в истории средневековой Руси. Битва на Куликовом поле послужила началом освобождения Северо-Восточной Руси от ига Золотой Орды.                                                                                           	Александр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Пересвет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Андрей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Ослябя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причислены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лику святых как святые воины-монахи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честь Андрея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Осляби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Александра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Пересвета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были названы броненосцы Российского флота, погибшие в русско-японской войне.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428596" y="2786058"/>
            <a:ext cx="500066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21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сентября отмечаются две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знаменательные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даты: первая - это духовный праздник - Рождество Богородицы, второй - годовщина Куликовской битвы. На Куликово поле во главе своих дружин отправились несколько русских князей, но вернулись они оттуда - единым русским народом.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только величие русского народа проявилось в этой битве. Тогда в составе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рус-ских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войск были и представители других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наро-дов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которые сложили свои головы в этом же сражении. Другие народы всегда приходили к нам на помощь и бились вместе с русскими. Это праздник всех народов  - только вместе мы сила!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http://i.io.ua/img_su/small/0011/92/00119201_n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928934"/>
            <a:ext cx="321471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0"/>
            <a:ext cx="8929718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Более 600 лет назад боролся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татаро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монголами Дмитрий Донской. Вдохновил и поддержал его преподобный Сергий Радонежский.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Были одержаны значительные военные победы над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tooltip="Золотая Орда"/>
              </a:rPr>
              <a:t>Золотой Ордой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i.io.ua/img_su/small/0011/92/00119201_n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68760"/>
            <a:ext cx="4214842" cy="35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артинки по запросу фотографии дмитрия донского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071810"/>
            <a:ext cx="428624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Картинки по запросу фотографии дмитрия донского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071546"/>
            <a:ext cx="2092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1010</TotalTime>
  <Words>705</Words>
  <Application>Microsoft Office PowerPoint</Application>
  <PresentationFormat>Экран (4:3)</PresentationFormat>
  <Paragraphs>82</Paragraphs>
  <Slides>32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Трек</vt:lpstr>
      <vt:lpstr>        Защитники земли русской</vt:lpstr>
      <vt:lpstr>Презентация PowerPoint</vt:lpstr>
      <vt:lpstr>Презентация PowerPoint</vt:lpstr>
      <vt:lpstr>Презентация PowerPoint</vt:lpstr>
      <vt:lpstr>Первые защитники</vt:lpstr>
      <vt:lpstr>Презентация PowerPoint</vt:lpstr>
      <vt:lpstr>Александр Невский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Александр Суворов</vt:lpstr>
      <vt:lpstr>Переход Суворова через Альпы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Нам есть с кого брать пример!</vt:lpstr>
      <vt:lpstr>          Военно – патриотический Клуб                                    «Единство»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Комсомольская ОШ № 1</dc:title>
  <dc:creator>Чернышева С.И.</dc:creator>
  <cp:lastModifiedBy>Алевтина</cp:lastModifiedBy>
  <cp:revision>153</cp:revision>
  <dcterms:created xsi:type="dcterms:W3CDTF">2014-01-24T17:28:46Z</dcterms:created>
  <dcterms:modified xsi:type="dcterms:W3CDTF">2020-05-12T09:17:52Z</dcterms:modified>
</cp:coreProperties>
</file>