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1" r:id="rId12"/>
    <p:sldId id="270" r:id="rId13"/>
    <p:sldId id="267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62474"/>
          </a:xfrm>
        </p:spPr>
        <p:txBody>
          <a:bodyPr>
            <a:normAutofit fontScale="90000"/>
          </a:bodyPr>
          <a:lstStyle/>
          <a:p>
            <a:pPr fontAlgn="base">
              <a:lnSpc>
                <a:spcPct val="115000"/>
              </a:lnSpc>
              <a:spcAft>
                <a:spcPts val="1500"/>
              </a:spcAft>
            </a:pPr>
            <a:r>
              <a:rPr lang="ru-RU" sz="3100" dirty="0" smtClean="0">
                <a:solidFill>
                  <a:srgbClr val="1F1F1F"/>
                </a:solidFill>
                <a:latin typeface="Arial"/>
                <a:ea typeface="Times New Roman"/>
                <a:cs typeface="Times New Roman"/>
              </a:rPr>
              <a:t/>
            </a:r>
            <a:br>
              <a:rPr lang="ru-RU" sz="3100" dirty="0" smtClean="0">
                <a:solidFill>
                  <a:srgbClr val="1F1F1F"/>
                </a:solidFill>
                <a:latin typeface="Arial"/>
                <a:ea typeface="Times New Roman"/>
                <a:cs typeface="Times New Roman"/>
              </a:rPr>
            </a:br>
            <a:r>
              <a:rPr lang="ru-RU" sz="3100" dirty="0">
                <a:solidFill>
                  <a:srgbClr val="1F1F1F"/>
                </a:solidFill>
                <a:latin typeface="Arial"/>
                <a:ea typeface="Times New Roman"/>
                <a:cs typeface="Times New Roman"/>
              </a:rPr>
              <a:t/>
            </a:r>
            <a:br>
              <a:rPr lang="ru-RU" sz="3100" dirty="0">
                <a:solidFill>
                  <a:srgbClr val="1F1F1F"/>
                </a:solidFill>
                <a:latin typeface="Arial"/>
                <a:ea typeface="Times New Roman"/>
                <a:cs typeface="Times New Roman"/>
              </a:rPr>
            </a:br>
            <a:r>
              <a:rPr lang="ru-RU" sz="3100" dirty="0" smtClean="0">
                <a:solidFill>
                  <a:srgbClr val="1F1F1F"/>
                </a:solidFill>
                <a:latin typeface="Arial"/>
                <a:ea typeface="Times New Roman"/>
                <a:cs typeface="Times New Roman"/>
              </a:rPr>
              <a:t/>
            </a:r>
            <a:br>
              <a:rPr lang="ru-RU" sz="3100" dirty="0" smtClean="0">
                <a:solidFill>
                  <a:srgbClr val="1F1F1F"/>
                </a:solidFill>
                <a:latin typeface="Arial"/>
                <a:ea typeface="Times New Roman"/>
                <a:cs typeface="Times New Roman"/>
              </a:rPr>
            </a:br>
            <a:r>
              <a:rPr lang="ru-RU" sz="3100" dirty="0" smtClean="0">
                <a:solidFill>
                  <a:srgbClr val="1F1F1F"/>
                </a:solidFill>
                <a:latin typeface="Arial"/>
                <a:ea typeface="Times New Roman"/>
                <a:cs typeface="Times New Roman"/>
              </a:rPr>
              <a:t>Выразительный </a:t>
            </a:r>
            <a:r>
              <a:rPr lang="ru-RU" sz="3100" dirty="0">
                <a:solidFill>
                  <a:srgbClr val="1F1F1F"/>
                </a:solidFill>
                <a:latin typeface="Arial"/>
                <a:ea typeface="Times New Roman"/>
                <a:cs typeface="Times New Roman"/>
              </a:rPr>
              <a:t>язык – это, прежде всего внутренний образ, возникающий при чтении книги, прослушивании устного выступления, презентации. Для управления образами нужны изобразительные приемы. В великом и могучем русском их достаточно. Используйте их, и в вашем речевом рисунке слушатель или читатель найдет свой образ.</a:t>
            </a:r>
            <a:r>
              <a:rPr lang="ru-RU" sz="3100" dirty="0">
                <a:ea typeface="Calibri"/>
                <a:cs typeface="Times New Roman"/>
              </a:rPr>
              <a:t/>
            </a:r>
            <a:br>
              <a:rPr lang="ru-RU" sz="3100" dirty="0">
                <a:ea typeface="Calibri"/>
                <a:cs typeface="Times New Roman"/>
              </a:rPr>
            </a:br>
            <a:r>
              <a:rPr lang="ru-RU" dirty="0">
                <a:solidFill>
                  <a:srgbClr val="1F1F1F"/>
                </a:solidFill>
                <a:latin typeface="Arial"/>
                <a:ea typeface="Times New Roman"/>
                <a:cs typeface="Times New Roman"/>
              </a:rPr>
              <a:t> </a:t>
            </a:r>
            <a:r>
              <a:rPr lang="ru-RU" sz="4000" dirty="0">
                <a:ea typeface="Calibri"/>
                <a:cs typeface="Times New Roman"/>
              </a:rPr>
              <a:t/>
            </a:r>
            <a:br>
              <a:rPr lang="ru-RU" sz="4000" dirty="0">
                <a:ea typeface="Calibri"/>
                <a:cs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324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ru-RU" sz="2400" b="1" dirty="0">
                <a:solidFill>
                  <a:srgbClr val="548DD4"/>
                </a:solidFill>
                <a:latin typeface="Times New Roman"/>
                <a:ea typeface="Calibri"/>
                <a:cs typeface="Times New Roman"/>
              </a:rPr>
              <a:t>ИЗОБРАЗИТЕЛЬНЫЕ ВОЗМОЖНОСТИ СИНТАКСИСА</a:t>
            </a:r>
            <a:endParaRPr lang="ru-RU" sz="2400" dirty="0">
              <a:ea typeface="Calibri"/>
              <a:cs typeface="Times New Roman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3750925"/>
              </p:ext>
            </p:extLst>
          </p:nvPr>
        </p:nvGraphicFramePr>
        <p:xfrm>
          <a:off x="107505" y="1052735"/>
          <a:ext cx="8784976" cy="5112568"/>
        </p:xfrm>
        <a:graphic>
          <a:graphicData uri="http://schemas.openxmlformats.org/drawingml/2006/table">
            <a:tbl>
              <a:tblPr firstRow="1" firstCol="1" bandRow="1"/>
              <a:tblGrid>
                <a:gridCol w="2940158"/>
                <a:gridCol w="5844818"/>
              </a:tblGrid>
              <a:tr h="12297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808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 Ряды однородных членов предложения.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Когда пустой и слабый человек слышит лестный отзыв насчёт своих со­мнительных достоинств, он упивается своим тщеславием, зазнаётся и совсем теряет свою крошечную способность относиться критически к своим поступкам и к своей особе.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6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808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 Предложения с вводными словами, обращениями, обособленными чле­нами.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Вероятно, там, в родных местах, так же, как в моём детстве и юности, цветут купавы на болотных затонах и шуршат камыши, сделавшие меня своим шелестом, своими вещими шёпотами тем поэтом, которым я стал, которым я был, которым я буду, когда я умру.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224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808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 Экспрессивное использование предложений разного типа (сложнопод­чинённых, сложносочинённых, бессоюзных, односоставных, непол­ных и пр.).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Там везде говорят по-русски; это язык моего отца и моей матери, это язык моей няни, моего детства, моей первой любви, почти всех мгновений моей жизни, которые вошли в моё прошлое как неотъемлемое свойство, как ос­нова моей личности.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18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808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 Диалогичность изложения.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— Ну что ж? Правда ли, что он так хорош собой?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— Удивительно хорош, красавец, можно сказать.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224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808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 </a:t>
                      </a:r>
                      <a:r>
                        <a:rPr lang="ru-RU" sz="1200" b="1" i="1" dirty="0">
                          <a:solidFill>
                            <a:srgbClr val="00808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Парцелляция - </a:t>
                      </a:r>
                      <a:r>
                        <a:rPr lang="ru-RU" sz="1200" b="1" dirty="0">
                          <a:solidFill>
                            <a:srgbClr val="00808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стилистический приём расчленения в произведении фразы на части или даже отдельные слова с целью придать речи интона­ционную экспрессию путём её отрывистого произнесения.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Свобода и братство. Равенства не будет. Никто. Никому. Не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равен. Никогда. (А. Володин.) Он увидел меня и застыл. Оцепенел. Замолчал.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0517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solidFill>
                  <a:srgbClr val="548DD4"/>
                </a:solidFill>
                <a:latin typeface="Times New Roman"/>
                <a:ea typeface="Calibri"/>
                <a:cs typeface="Times New Roman"/>
              </a:rPr>
              <a:t>ИЗОБРАЗИТЕЛЬНЫЕ ВОЗМОЖНОСТИ СИНТАКСИСА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737359"/>
              </p:ext>
            </p:extLst>
          </p:nvPr>
        </p:nvGraphicFramePr>
        <p:xfrm>
          <a:off x="457201" y="1600200"/>
          <a:ext cx="8435280" cy="3340968"/>
        </p:xfrm>
        <a:graphic>
          <a:graphicData uri="http://schemas.openxmlformats.org/drawingml/2006/table">
            <a:tbl>
              <a:tblPr firstRow="1" firstCol="1" bandRow="1"/>
              <a:tblGrid>
                <a:gridCol w="2823122"/>
                <a:gridCol w="5612158"/>
              </a:tblGrid>
              <a:tr h="14848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808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6. Бессоюзие или асиндетон – намеренный пропуск союзов, что придает тексту динамизм, стремительность.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Швед, русский колет, рубит, режет.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Люди знали: где-то, очень далеко от них, идет война.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Волков бояться – в лес не ходить.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60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808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7. Многосоюзие или полисиндетон – повторяющие союзы служат для логического и интонационного подчеркивания соединяемых союзами членов предложения.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Перед глазами ходил океан, и колыхался, и гремел, и сверкал, и угасал, и светился, и уходил куда-то в бесконечность.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Я или зарыдаю, или закричу, или в обморок упаду.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24658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-64264"/>
            <a:ext cx="79208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3200" b="1" dirty="0">
                <a:solidFill>
                  <a:srgbClr val="1F1F1F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Изучайте выразительный язык, его законы. Определите для себя, чего не хватает в ваших выступлениях, в вашем рисунке. Думайте, пишите, экспериментируйте, и ваш язык станет послушным инструментом и вашим оружием</a:t>
            </a:r>
            <a:endParaRPr lang="ru-RU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8068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Алевтина\Desktop\общ.0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90414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base">
              <a:lnSpc>
                <a:spcPct val="115000"/>
              </a:lnSpc>
              <a:spcAft>
                <a:spcPts val="1500"/>
              </a:spcAft>
            </a:pPr>
            <a:r>
              <a:rPr lang="ru-RU" sz="2400" dirty="0">
                <a:solidFill>
                  <a:srgbClr val="1F1F1F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Чтобы проверить себя на усвоение материала, пройдите небольшой тест</a:t>
            </a:r>
            <a:r>
              <a:rPr lang="ru-RU" sz="2400" dirty="0" smtClean="0">
                <a:solidFill>
                  <a:srgbClr val="1F1F1F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r>
              <a:rPr lang="ru-RU" sz="2400" dirty="0">
                <a:solidFill>
                  <a:srgbClr val="1F1F1F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  <a:r>
              <a:rPr lang="ru-RU" sz="2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1F1F1F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Прочитайте </a:t>
            </a:r>
            <a:r>
              <a:rPr lang="ru-RU" sz="2400" dirty="0" smtClean="0">
                <a:solidFill>
                  <a:srgbClr val="1F1F1F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следующие отрывки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 fontAlgn="base">
              <a:lnSpc>
                <a:spcPct val="115000"/>
              </a:lnSpc>
              <a:buFont typeface="inherit"/>
              <a:buAutoNum type="arabicParenR"/>
            </a:pPr>
            <a:r>
              <a:rPr lang="ru-RU" i="1" dirty="0">
                <a:solidFill>
                  <a:srgbClr val="1F1F1F"/>
                </a:solidFill>
                <a:latin typeface="inherit"/>
                <a:ea typeface="Times New Roman"/>
                <a:cs typeface="Arial"/>
              </a:rPr>
              <a:t>«</a:t>
            </a:r>
            <a:r>
              <a:rPr lang="ru-RU" i="1" dirty="0">
                <a:solidFill>
                  <a:srgbClr val="1F1F1F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Там война пахла бензином и копотью, горелым железом и порохом, она скрежетала гусеницами, строчила из пулемётов и падала в снег, и снова поднималась под огнем…»</a:t>
            </a:r>
            <a:endParaRPr lang="ru-RU" sz="28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fontAlgn="base">
              <a:lnSpc>
                <a:spcPct val="115000"/>
              </a:lnSpc>
              <a:spcAft>
                <a:spcPts val="1500"/>
              </a:spcAft>
            </a:pPr>
            <a:r>
              <a:rPr lang="ru-RU" dirty="0">
                <a:solidFill>
                  <a:srgbClr val="1F1F1F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Какие средства художественной выразительности использованы в отрывке из романа </a:t>
            </a:r>
            <a:r>
              <a:rPr lang="ru-RU" dirty="0" err="1">
                <a:solidFill>
                  <a:srgbClr val="1F1F1F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К.Симонова</a:t>
            </a:r>
            <a:r>
              <a:rPr lang="ru-RU" dirty="0">
                <a:solidFill>
                  <a:srgbClr val="1F1F1F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?</a:t>
            </a:r>
            <a:endParaRPr lang="ru-RU" sz="28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lvl="0" indent="0" fontAlgn="base">
              <a:lnSpc>
                <a:spcPct val="115000"/>
              </a:lnSpc>
              <a:buNone/>
            </a:pPr>
            <a:r>
              <a:rPr lang="ru-RU" i="1" dirty="0" smtClean="0">
                <a:solidFill>
                  <a:srgbClr val="1F1F1F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2)        Швед</a:t>
            </a:r>
            <a:r>
              <a:rPr lang="ru-RU" i="1" dirty="0">
                <a:solidFill>
                  <a:srgbClr val="1F1F1F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русский – колет, рубит, режет.</a:t>
            </a:r>
            <a:endParaRPr lang="ru-RU" sz="28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 fontAlgn="base">
              <a:lnSpc>
                <a:spcPct val="115000"/>
              </a:lnSpc>
              <a:spcAft>
                <a:spcPts val="0"/>
              </a:spcAft>
              <a:buNone/>
            </a:pPr>
            <a:r>
              <a:rPr lang="ru-RU" i="1" dirty="0">
                <a:solidFill>
                  <a:srgbClr val="1F1F1F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     Бой барабанный, клики, скрежет,</a:t>
            </a:r>
            <a:endParaRPr lang="ru-RU" sz="28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 fontAlgn="base">
              <a:lnSpc>
                <a:spcPct val="115000"/>
              </a:lnSpc>
              <a:spcAft>
                <a:spcPts val="0"/>
              </a:spcAft>
              <a:buNone/>
            </a:pPr>
            <a:r>
              <a:rPr lang="ru-RU" i="1" dirty="0">
                <a:solidFill>
                  <a:srgbClr val="1F1F1F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    Гром пушек, топот, ржанье, стон,</a:t>
            </a:r>
            <a:endParaRPr lang="ru-RU" sz="28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 fontAlgn="base">
              <a:lnSpc>
                <a:spcPct val="115000"/>
              </a:lnSpc>
              <a:spcAft>
                <a:spcPts val="0"/>
              </a:spcAft>
              <a:buNone/>
            </a:pPr>
            <a:r>
              <a:rPr lang="ru-RU" i="1" dirty="0">
                <a:solidFill>
                  <a:srgbClr val="1F1F1F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   И смерть и ад со всех сторон.</a:t>
            </a:r>
            <a:endParaRPr lang="ru-RU" sz="28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 fontAlgn="base">
              <a:lnSpc>
                <a:spcPct val="115000"/>
              </a:lnSpc>
              <a:spcAft>
                <a:spcPts val="0"/>
              </a:spcAft>
              <a:buNone/>
            </a:pPr>
            <a:r>
              <a:rPr lang="ru-RU" i="1" dirty="0">
                <a:solidFill>
                  <a:srgbClr val="1F1F1F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                                     </a:t>
            </a:r>
            <a:r>
              <a:rPr lang="ru-RU" i="1" dirty="0" err="1">
                <a:solidFill>
                  <a:srgbClr val="1F1F1F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А.Пушкин</a:t>
            </a:r>
            <a:endParaRPr lang="ru-RU" sz="28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fontAlgn="base">
              <a:lnSpc>
                <a:spcPct val="115000"/>
              </a:lnSpc>
              <a:spcAft>
                <a:spcPts val="1500"/>
              </a:spcAft>
            </a:pPr>
            <a:r>
              <a:rPr lang="ru-RU" dirty="0">
                <a:solidFill>
                  <a:srgbClr val="1F1F1F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Какие приемы использует автор, чтобы передать напряжение боя? Определите, какую роль в стихотворении играет буква «р» и звукосочетания с ней?</a:t>
            </a:r>
            <a:endParaRPr lang="ru-RU" sz="28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261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sz="3600" b="1" dirty="0">
                <a:solidFill>
                  <a:srgbClr val="548DD4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b="1" dirty="0">
                <a:solidFill>
                  <a:srgbClr val="548DD4"/>
                </a:solidFill>
                <a:latin typeface="Times New Roman"/>
                <a:ea typeface="Calibri"/>
                <a:cs typeface="Times New Roman"/>
              </a:rPr>
              <a:t>Языковые средства выразительности. </a:t>
            </a:r>
            <a:r>
              <a:rPr lang="ru-RU" sz="2400" dirty="0">
                <a:ea typeface="Calibri"/>
                <a:cs typeface="Times New Roman"/>
              </a:rPr>
              <a:t/>
            </a:r>
            <a:br>
              <a:rPr lang="ru-RU" sz="2400" dirty="0">
                <a:ea typeface="Calibri"/>
                <a:cs typeface="Times New Roman"/>
              </a:rPr>
            </a:br>
            <a:r>
              <a:rPr lang="ru-RU" sz="2400" dirty="0">
                <a:solidFill>
                  <a:srgbClr val="548DD4"/>
                </a:solidFill>
                <a:latin typeface="Times New Roman"/>
                <a:ea typeface="Calibri"/>
              </a:rPr>
              <a:t>Тропы – употребление слова в переносном значении</a:t>
            </a:r>
            <a:endParaRPr lang="ru-RU" sz="24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8366304"/>
              </p:ext>
            </p:extLst>
          </p:nvPr>
        </p:nvGraphicFramePr>
        <p:xfrm>
          <a:off x="467544" y="1196753"/>
          <a:ext cx="8445624" cy="50085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8502"/>
                <a:gridCol w="4774741"/>
                <a:gridCol w="2872381"/>
              </a:tblGrid>
              <a:tr h="3519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Перечень тропов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Значение термина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Пример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7128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Аллегория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Иносказание. Троп, заключающийся в иносказательном изображении отвлеченного понятия при помощи конкретного, жизненного образа.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 баснях и сказках хитрость показывается в образе лисы, жадность – волка.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33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Гипербола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Средство художественного изображения, основанное на преувеличении.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Глаза громадные, как прожекторы.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6375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Гротеск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Предельное преувеличение, придающее образу фантастический характер.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Градоначальник с фаршированной головой у Салтыкова-Щедрина.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080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Ирония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Осмеяние, содержащее в себе оценку того, что осмеивается. Признаком иронии является двойной смысл, где истинным будет не прямо высказанный, а противоположный ему, подразумеваемый.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Откуда, умная, бредёшь ты, голова? (И. Крылов.)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7128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Литота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Средство художественного изображения, основанное на преуменьшении (в противоположность гиперболе).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Талии никак не толще бутылочной шейки. (Н. Гоголь.)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080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Метафора,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развёрнутая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метафора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Скрытое сравнение. Вид тропа, в котором отдельные слова или выражения сближаются по сходству их значений или по контрасту. Иногда всё стихотворение представляет собой развёрнутый поэтический образ.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Со снопом волос твоих овсяных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Отоснилась</a:t>
                      </a:r>
                      <a:r>
                        <a:rPr lang="ru-RU" sz="1200" dirty="0">
                          <a:effectLst/>
                        </a:rPr>
                        <a:t> ты мне навсегда. (С. Есенин.)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2375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34482"/>
          </a:xfrm>
        </p:spPr>
        <p:txBody>
          <a:bodyPr>
            <a:normAutofit/>
          </a:bodyPr>
          <a:lstStyle/>
          <a:p>
            <a:endParaRPr lang="ru-RU" sz="1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3559034"/>
              </p:ext>
            </p:extLst>
          </p:nvPr>
        </p:nvGraphicFramePr>
        <p:xfrm>
          <a:off x="179512" y="404664"/>
          <a:ext cx="8507287" cy="5040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0160"/>
                <a:gridCol w="4608512"/>
                <a:gridCol w="2458615"/>
              </a:tblGrid>
              <a:tr h="8093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Перифраз (или перифраза</a:t>
                      </a:r>
                      <a:r>
                        <a:rPr lang="ru-RU" sz="900" dirty="0">
                          <a:effectLst/>
                        </a:rPr>
                        <a:t>)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Один из тропов, в котором название предмета, человека, явления заменяется указанием на его признаки, наиболее характерные, усиливающие изобразительность речи.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Царь зверей (вместо лев)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9304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Синекдоха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Вид метонимии, состоящий в перенесении значения одного предмета на другой по признаку количественного между ними отношения: часть вместо целого; целое в значении части; единственное число в значении общего; замена числа множеством; замена видового понятия родовым.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Все флаги в гости будут к нам. (А. Пушкин.); Швед, русский колет, рубит, режет. Мы все глядим в Наполеоны.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95548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Сравнение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Приём, основанный на сопоставлении явления или понятия с другим явлением.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Лёд окрепший на речке студёной словно как тающий сахар лежит. 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34522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Эпитет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Образное определение; слово, определяющее предмет и подчёркивающее его свойства.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Отговорила роща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золотая Берёзовым весёлым языком.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7152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30426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477794"/>
              </p:ext>
            </p:extLst>
          </p:nvPr>
        </p:nvGraphicFramePr>
        <p:xfrm>
          <a:off x="611560" y="1196751"/>
          <a:ext cx="8301609" cy="25202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32486"/>
                <a:gridCol w="4164094"/>
                <a:gridCol w="2505029"/>
              </a:tblGrid>
              <a:tr h="25202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Олицетворение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Такое изображение неодушевлённых предметов, при котором они наделяются свойствами живых существ даром речи, способностью мыслить и чувствовать.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 чём ты воешь, </a:t>
                      </a:r>
                      <a:r>
                        <a:rPr lang="ru-RU" sz="1400" dirty="0" err="1">
                          <a:effectLst/>
                        </a:rPr>
                        <a:t>ветр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ночной, О чём так сетуешь безумно?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(Ф. Тютчев.)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3956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srgbClr val="548DD4"/>
                </a:solidFill>
                <a:latin typeface="Times New Roman"/>
                <a:ea typeface="Calibri"/>
                <a:cs typeface="Times New Roman"/>
              </a:rPr>
              <a:t>ФИГУРЫ РЕЧИ</a:t>
            </a:r>
            <a:r>
              <a:rPr lang="ru-RU" dirty="0">
                <a:ea typeface="Calibri"/>
                <a:cs typeface="Times New Roman"/>
              </a:rPr>
              <a:t/>
            </a:r>
            <a:br>
              <a:rPr lang="ru-RU" dirty="0">
                <a:ea typeface="Calibri"/>
                <a:cs typeface="Times New Roman"/>
              </a:rPr>
            </a:br>
            <a:r>
              <a:rPr lang="ru-RU" sz="2200" dirty="0">
                <a:latin typeface="Times New Roman"/>
                <a:ea typeface="Calibri"/>
                <a:cs typeface="Times New Roman"/>
              </a:rPr>
              <a:t>Обобщённое название стилистических приёмов, в которых слово, в отличие от тропов, не обязательно выступает в переносном значении.</a:t>
            </a:r>
            <a:r>
              <a:rPr lang="ru-RU" sz="2200" dirty="0">
                <a:ea typeface="Calibri"/>
                <a:cs typeface="Times New Roman"/>
              </a:rPr>
              <a:t/>
            </a:r>
            <a:br>
              <a:rPr lang="ru-RU" sz="2200" dirty="0">
                <a:ea typeface="Calibri"/>
                <a:cs typeface="Times New Roman"/>
              </a:rPr>
            </a:br>
            <a:endParaRPr lang="ru-RU" sz="22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3281871"/>
              </p:ext>
            </p:extLst>
          </p:nvPr>
        </p:nvGraphicFramePr>
        <p:xfrm>
          <a:off x="457200" y="1556792"/>
          <a:ext cx="8229600" cy="50797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50874"/>
                <a:gridCol w="3726706"/>
                <a:gridCol w="2952020"/>
              </a:tblGrid>
              <a:tr h="1947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Фигура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Значение термина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Пример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372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Анафора (или  единоначатие</a:t>
                      </a:r>
                      <a:r>
                        <a:rPr lang="ru-RU" sz="900" dirty="0">
                          <a:effectLst/>
                        </a:rPr>
                        <a:t>)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Повторение слов или словосочетаний в начале предложений, стихотворных строк, строф.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Люблю тебя, Петра творенье, Люблю твой строгий, стройный вид…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372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Антитеза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Стилистический приём контраста, противопоставления явлений и понятий. Часто основана на употреблении антонимов.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 новое так отрицает старое!.. Оно стареет на глазах! Уже короче юбки. Вот уже длиннее! 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8139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Градация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Постепенность— стилистическое средство, позволяющее воссоздать события и действия, мысли и чувства в процессе, в развитии, по возрастающей или убывающей значимости.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Не жалею, не зову, не плачу, Всё пройдёт, как с белых яблонь дым.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372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Инверсия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Перестановка; стилистическая фигура, состоящая в нарушении </a:t>
                      </a:r>
                      <a:r>
                        <a:rPr lang="ru-RU" sz="1400" dirty="0" err="1">
                          <a:effectLst/>
                        </a:rPr>
                        <a:t>общеграмматической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smtClean="0">
                          <a:effectLst/>
                        </a:rPr>
                        <a:t>последовательности </a:t>
                      </a:r>
                      <a:r>
                        <a:rPr lang="ru-RU" sz="1400" dirty="0">
                          <a:effectLst/>
                        </a:rPr>
                        <a:t>речи.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Швейцара мимо он стрелой Взлетел по мраморным ступеням.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8139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Лексический повтор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Намеренное повторение в тексте одного и того же слова.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Простите, простите, простите меня! И я вас прощаю, и я вас прощаю. Я зла не держу, это вам обещаю, Но только вы тоже простите меня!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8139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Плеоназм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Повторение сходных слов и оборотов, нагнетание которых создает тот или иной стилистический эффект.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Друг мой, друг мой, я очень и очень болен.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4897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10546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2663099"/>
              </p:ext>
            </p:extLst>
          </p:nvPr>
        </p:nvGraphicFramePr>
        <p:xfrm>
          <a:off x="457200" y="764704"/>
          <a:ext cx="8229601" cy="52909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2512"/>
                <a:gridCol w="3755069"/>
                <a:gridCol w="2952020"/>
              </a:tblGrid>
              <a:tr h="8743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Оксюморон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Сочетание противоположных по значению слов, не сочетающихся друг с другом.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Мёртвые души, горькая радость,  сладкая скорбь, звонкая тишина.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7810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Риторический вопрос, восклицание, обращение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Приёмы, использующиеся для усиления выразительности речи. Риторический вопрос задаётся не с целью получить на него ответ, а для эмоционального воздействия на читателя.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Куда ты скачешь, гордый конь, И где опустишь ты копыта? (А. Пушкин.) Какое лето! Что за лето! Да это просто колдовство. (Ф. Тютчев.)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154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Синтаксиче­ский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параллелизм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Приём, заключающийся в сходном построении предложений, строк или строф.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Гляжу на будущность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 боязнью, Гляжу на прошлое с тоской... 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154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Умолчание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Фигура, предоставляющая слушателю самому догадываться и размышлять, о чём пойдёт речь во внезапно прерванном высказывании.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Поедешь скоро ты домой: Смотри ж... Да что? Моей судьбой, Сказать по правде, очень Никто не озабочен.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7810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Эллипсис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Фигура поэтического синтаксиса, основанная на пропуске одного из членов предложения, легко восстанавливаемого по смыслу.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Мы сёла — в пепел, грады — в прах, В мечи — серпы и плуги. (В. Жуковский.)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7810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Эпифора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Стилистическая фигура, противоположная анафоре; повторение в конце стихотворных строк слова или словосочетания.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Милый друг, и в этом тихом Доме Лихорадка бьёт меня. Не найти мне места в тихом Доме  Возле мирного огня. (</a:t>
                      </a:r>
                      <a:r>
                        <a:rPr lang="ru-RU" sz="1400" dirty="0" err="1">
                          <a:effectLst/>
                        </a:rPr>
                        <a:t>А.Блок</a:t>
                      </a:r>
                      <a:r>
                        <a:rPr lang="ru-RU" sz="1400" dirty="0">
                          <a:effectLst/>
                        </a:rPr>
                        <a:t>.)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2038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b="1" dirty="0">
                <a:solidFill>
                  <a:srgbClr val="548DD4"/>
                </a:solidFill>
                <a:latin typeface="Times New Roman"/>
                <a:ea typeface="Calibri"/>
                <a:cs typeface="Times New Roman"/>
              </a:rPr>
              <a:t>Экспрессивно – эмоциональная лексика</a:t>
            </a:r>
            <a:endParaRPr lang="ru-RU" dirty="0">
              <a:ea typeface="Calibri"/>
              <a:cs typeface="Times New Roman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3200152"/>
              </p:ext>
            </p:extLst>
          </p:nvPr>
        </p:nvGraphicFramePr>
        <p:xfrm>
          <a:off x="251520" y="1556792"/>
          <a:ext cx="8435284" cy="4176464"/>
        </p:xfrm>
        <a:graphic>
          <a:graphicData uri="http://schemas.openxmlformats.org/drawingml/2006/table">
            <a:tbl>
              <a:tblPr firstRow="1" firstCol="1" bandRow="1"/>
              <a:tblGrid>
                <a:gridCol w="1786728"/>
                <a:gridCol w="3790166"/>
                <a:gridCol w="2858390"/>
              </a:tblGrid>
              <a:tr h="18782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808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Разговорная</a:t>
                      </a:r>
                      <a:r>
                        <a:rPr lang="ru-RU" sz="900" b="1" dirty="0">
                          <a:solidFill>
                            <a:srgbClr val="00808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Слова, имеющие несколько сниженную по сравнению с нейтральной лексикой стилистическую окраску, характерные для разговорного языка, эмоционально окрашенные.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Грязнуля, крикун, бородач.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6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808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Эмоционально окрашенные слова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Оценочного 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характера, имеющие как позитивный, так и негативный оттенок.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Прелестный, отвратительный, злодей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625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808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Слова с суффиксами эмоциональной оценки.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Слова с суффиксами эмоциональной оценки.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Миленький, зайчонок, умишко, детище.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148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548DD4"/>
                </a:solidFill>
                <a:latin typeface="Times New Roman"/>
                <a:ea typeface="Calibri"/>
              </a:rPr>
              <a:t>ИЗОБРАЗИТЕЛЬНЫЕ ВОЗМОЖНОСТИ МОРФОЛОГИИ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5465102"/>
              </p:ext>
            </p:extLst>
          </p:nvPr>
        </p:nvGraphicFramePr>
        <p:xfrm>
          <a:off x="914400" y="1556792"/>
          <a:ext cx="8229602" cy="41764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13584"/>
                <a:gridCol w="4716018"/>
              </a:tblGrid>
              <a:tr h="1472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1. </a:t>
                      </a:r>
                      <a:r>
                        <a:rPr lang="ru-RU" sz="1200" dirty="0">
                          <a:effectLst/>
                        </a:rPr>
                        <a:t>Экспрессивное использование падежа, рода, одушевлённости и пр.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Что-то воздуху мне мало,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ветер пью, туман глотаю...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Мы отдыхаем в </a:t>
                      </a:r>
                      <a:r>
                        <a:rPr lang="ru-RU" sz="1400" dirty="0" err="1">
                          <a:effectLst/>
                        </a:rPr>
                        <a:t>Сочах</a:t>
                      </a:r>
                      <a:r>
                        <a:rPr lang="ru-RU" sz="1400" dirty="0">
                          <a:effectLst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Сколько Плюшкиных развелось!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8785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2. Прямое и переносное употребление форм времени глагола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Прихожу я вчера в школу и вижу объявление: «Карантин». Ох и обрадо­вался я!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099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3. Экспрессивное использование слов разных частей речи</a:t>
                      </a:r>
                      <a:r>
                        <a:rPr lang="ru-RU" sz="900" dirty="0">
                          <a:effectLst/>
                        </a:rPr>
                        <a:t>.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Со мной произошла </a:t>
                      </a:r>
                      <a:r>
                        <a:rPr lang="ru-RU" sz="1400" dirty="0" err="1">
                          <a:effectLst/>
                        </a:rPr>
                        <a:t>преудивительнейшая</a:t>
                      </a:r>
                      <a:r>
                        <a:rPr lang="ru-RU" sz="1400" dirty="0">
                          <a:effectLst/>
                        </a:rPr>
                        <a:t> история!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Я получил неприятное сообщение.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Я был в гостях у ней. Не минует тебя чаша сия.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725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4. Использование междометий, звукоподражательных слов.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Вот ближе! Скачут... и на двор Евгений! «Ах!» — и легче тени Татьяна прыг в другие сени.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9711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ru-RU" sz="2400" b="1" dirty="0">
                <a:solidFill>
                  <a:srgbClr val="548DD4"/>
                </a:solidFill>
                <a:latin typeface="Times New Roman"/>
                <a:ea typeface="Calibri"/>
                <a:cs typeface="Times New Roman"/>
              </a:rPr>
              <a:t>ЗВУКОВЫЕ СРЕДСТВА ВЫРАЗИТЕЛЬНОСТИ</a:t>
            </a:r>
            <a:endParaRPr lang="ru-RU" sz="2400" dirty="0">
              <a:ea typeface="Calibri"/>
              <a:cs typeface="Times New Roman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2460033"/>
              </p:ext>
            </p:extLst>
          </p:nvPr>
        </p:nvGraphicFramePr>
        <p:xfrm>
          <a:off x="457200" y="980728"/>
          <a:ext cx="8229602" cy="4768543"/>
        </p:xfrm>
        <a:graphic>
          <a:graphicData uri="http://schemas.openxmlformats.org/drawingml/2006/table">
            <a:tbl>
              <a:tblPr firstRow="1" firstCol="1" bandRow="1"/>
              <a:tblGrid>
                <a:gridCol w="1378496"/>
                <a:gridCol w="4280171"/>
                <a:gridCol w="2570935"/>
              </a:tblGrid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Средство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Значение термина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Пример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808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Аллитерация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Приём усиления изобразительности путём повторения согласных звуков.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Шипенье пенистых бокалов И пунша пламень голубой..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808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Альтернация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Чередование звуков. Мена звуков, занимающих одно и то же место в морфеме в разных случаях ее употребления.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Касательная – коснуться, заблистать – блеснуть.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758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808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Ассонанс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Приём усиления изобразительности путём повторения гласных звуков.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Скучна мне оттепель: вонь, грязь, весной я болен. (А. Пушкин.)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81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808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Звукопись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Приём усиления изобразительности текста путём такого построения фраз, строк, которое соответствовало бы воспроизводимой картине.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Трое суток было слышно, как в дороге скучной, долгой Перестукивали стыки: на восток, восток, восток... (П. </a:t>
                      </a:r>
                      <a:r>
                        <a:rPr lang="ru-RU" sz="1400" i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Антокольский</a:t>
                      </a:r>
                      <a:r>
                        <a:rPr lang="ru-RU" sz="14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воспроизводит звук вагонных колёс.)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83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808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Звукоподражание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Подражание с помощью звуков языка звукам живой и неживой природы.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Когда гремел мазурки гром... (А. Пушкин.)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98827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1685</Words>
  <Application>Microsoft Office PowerPoint</Application>
  <PresentationFormat>Экран (4:3)</PresentationFormat>
  <Paragraphs>164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   Выразительный язык – это, прежде всего внутренний образ, возникающий при чтении книги, прослушивании устного выступления, презентации. Для управления образами нужны изобразительные приемы. В великом и могучем русском их достаточно. Используйте их, и в вашем речевом рисунке слушатель или читатель найдет свой образ.   </vt:lpstr>
      <vt:lpstr> Языковые средства выразительности.  Тропы – употребление слова в переносном значении</vt:lpstr>
      <vt:lpstr>Презентация PowerPoint</vt:lpstr>
      <vt:lpstr>Презентация PowerPoint</vt:lpstr>
      <vt:lpstr>ФИГУРЫ РЕЧИ Обобщённое название стилистических приёмов, в которых слово, в отличие от тропов, не обязательно выступает в переносном значении. </vt:lpstr>
      <vt:lpstr>Презентация PowerPoint</vt:lpstr>
      <vt:lpstr>Экспрессивно – эмоциональная лексика</vt:lpstr>
      <vt:lpstr>ИЗОБРАЗИТЕЛЬНЫЕ ВОЗМОЖНОСТИ МОРФОЛОГИИ</vt:lpstr>
      <vt:lpstr>ЗВУКОВЫЕ СРЕДСТВА ВЫРАЗИТЕЛЬНОСТИ</vt:lpstr>
      <vt:lpstr>ИЗОБРАЗИТЕЛЬНЫЕ ВОЗМОЖНОСТИ СИНТАКСИСА</vt:lpstr>
      <vt:lpstr>ИЗОБРАЗИТЕЛЬНЫЕ ВОЗМОЖНОСТИ СИНТАКСИСА</vt:lpstr>
      <vt:lpstr>Презентация PowerPoint</vt:lpstr>
      <vt:lpstr>Презентация PowerPoint</vt:lpstr>
      <vt:lpstr>Чтобы проверить себя на усвоение материала, пройдите небольшой тест.  Прочитайте следующие отрывки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Языковые средства выразительности.  Тропы – употребление слова в переносном значении</dc:title>
  <dc:creator>Алевтина</dc:creator>
  <cp:lastModifiedBy>Алевтина</cp:lastModifiedBy>
  <cp:revision>10</cp:revision>
  <dcterms:created xsi:type="dcterms:W3CDTF">2020-04-20T19:25:13Z</dcterms:created>
  <dcterms:modified xsi:type="dcterms:W3CDTF">2020-04-21T06:03:28Z</dcterms:modified>
</cp:coreProperties>
</file>